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4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500"/>
                </a:moveTo>
                <a:lnTo>
                  <a:pt x="490625" y="2229500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5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511" y="4056564"/>
            <a:ext cx="5324392" cy="5324392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9715" y="0"/>
            <a:ext cx="6478283" cy="74074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975" y="1981772"/>
            <a:ext cx="17528748" cy="448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529" y="4113081"/>
            <a:ext cx="10171641" cy="3498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hyperlink" Target="mailto:a.luvin20@gmail.com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922752"/>
            <a:ext cx="8384540" cy="4260850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12700" marR="5080">
              <a:lnSpc>
                <a:spcPts val="5770"/>
              </a:lnSpc>
              <a:spcBef>
                <a:spcPts val="1255"/>
              </a:spcBef>
            </a:pPr>
            <a:r>
              <a:rPr dirty="0" sz="5750" spc="-60">
                <a:solidFill>
                  <a:srgbClr val="FFFFFF"/>
                </a:solidFill>
                <a:latin typeface="Georgia"/>
                <a:cs typeface="Georgia"/>
              </a:rPr>
              <a:t>Ensuring </a:t>
            </a:r>
            <a:r>
              <a:rPr dirty="0" sz="5750" spc="-40">
                <a:solidFill>
                  <a:srgbClr val="FFFFFF"/>
                </a:solidFill>
                <a:latin typeface="Georgia"/>
                <a:cs typeface="Georgia"/>
              </a:rPr>
              <a:t>Business </a:t>
            </a:r>
            <a:r>
              <a:rPr dirty="0" sz="5750" spc="-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-10">
                <a:solidFill>
                  <a:srgbClr val="FFFFFF"/>
                </a:solidFill>
                <a:latin typeface="Georgia"/>
                <a:cs typeface="Georgia"/>
              </a:rPr>
              <a:t>Resilience: </a:t>
            </a:r>
            <a:r>
              <a:rPr dirty="0" sz="5750" spc="-105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dirty="0" sz="5750" spc="-1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5">
                <a:solidFill>
                  <a:srgbClr val="FFFFFF"/>
                </a:solidFill>
                <a:latin typeface="Georgia"/>
                <a:cs typeface="Georgia"/>
              </a:rPr>
              <a:t>Comprehensive</a:t>
            </a:r>
            <a:r>
              <a:rPr dirty="0" sz="5750" spc="-19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10">
                <a:solidFill>
                  <a:srgbClr val="FFFFFF"/>
                </a:solidFill>
                <a:latin typeface="Georgia"/>
                <a:cs typeface="Georgia"/>
              </a:rPr>
              <a:t>Approach </a:t>
            </a:r>
            <a:r>
              <a:rPr dirty="0" sz="5750" spc="-137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6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dirty="0" sz="5750" spc="-1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-15">
                <a:solidFill>
                  <a:srgbClr val="FFFFFF"/>
                </a:solidFill>
                <a:latin typeface="Georgia"/>
                <a:cs typeface="Georgia"/>
              </a:rPr>
              <a:t>Disaster</a:t>
            </a:r>
            <a:r>
              <a:rPr dirty="0" sz="5750" spc="-13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75">
                <a:solidFill>
                  <a:srgbClr val="FFFFFF"/>
                </a:solidFill>
                <a:latin typeface="Georgia"/>
                <a:cs typeface="Georgia"/>
              </a:rPr>
              <a:t>Recovery</a:t>
            </a:r>
            <a:endParaRPr sz="5750">
              <a:latin typeface="Georgia"/>
              <a:cs typeface="Georgia"/>
            </a:endParaRPr>
          </a:p>
          <a:p>
            <a:pPr marL="504190">
              <a:lnSpc>
                <a:spcPct val="100000"/>
              </a:lnSpc>
              <a:spcBef>
                <a:spcPts val="4305"/>
              </a:spcBef>
            </a:pPr>
            <a:r>
              <a:rPr dirty="0" sz="4000" spc="50">
                <a:solidFill>
                  <a:srgbClr val="FFFFFF"/>
                </a:solidFill>
                <a:latin typeface="Georgia"/>
                <a:cs typeface="Georgia"/>
              </a:rPr>
              <a:t>Arockia</a:t>
            </a:r>
            <a:r>
              <a:rPr dirty="0" sz="4000" spc="-1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000">
                <a:solidFill>
                  <a:srgbClr val="FFFFFF"/>
                </a:solidFill>
                <a:latin typeface="Georgia"/>
                <a:cs typeface="Georgia"/>
              </a:rPr>
              <a:t>Antony</a:t>
            </a:r>
            <a:r>
              <a:rPr dirty="0" sz="4000" spc="-10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000" spc="5">
                <a:solidFill>
                  <a:srgbClr val="FFFFFF"/>
                </a:solidFill>
                <a:latin typeface="Georgia"/>
                <a:cs typeface="Georgia"/>
              </a:rPr>
              <a:t>luvin.A</a:t>
            </a:r>
            <a:endParaRPr sz="4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1" y="1084999"/>
            <a:ext cx="9143365" cy="7596505"/>
            <a:chOff x="9145001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41" y="2232506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627500" y="1562499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w="819150" h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569103" y="1637499"/>
              <a:ext cx="809625" cy="666750"/>
            </a:xfrm>
            <a:custGeom>
              <a:avLst/>
              <a:gdLst/>
              <a:ahLst/>
              <a:cxnLst/>
              <a:rect l="l" t="t" r="r" b="b"/>
              <a:pathLst>
                <a:path w="809625" h="666750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w="809625" h="666750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w="809625" h="666750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w="809625" h="666750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w="809625" h="666750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w="809625" h="666750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w="809625" h="666750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w="809625" h="666750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1075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703111" y="1853976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w="143509" h="429894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582498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31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64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61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98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98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12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604993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w="819150" h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69"/>
                  </a:lnTo>
                  <a:lnTo>
                    <a:pt x="73139" y="810856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86" y="1755960"/>
              <a:ext cx="95483" cy="9798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6824" y="2361094"/>
            <a:ext cx="4250690" cy="14198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150" spc="1160">
                <a:latin typeface="SimSun"/>
                <a:cs typeface="SimSun"/>
              </a:rPr>
              <a:t>T</a:t>
            </a:r>
            <a:r>
              <a:rPr dirty="0" sz="9150" spc="675">
                <a:latin typeface="SimSun"/>
                <a:cs typeface="SimSun"/>
              </a:rPr>
              <a:t>h</a:t>
            </a:r>
            <a:r>
              <a:rPr dirty="0" sz="9150" spc="140">
                <a:latin typeface="SimSun"/>
                <a:cs typeface="SimSun"/>
              </a:rPr>
              <a:t>a</a:t>
            </a:r>
            <a:r>
              <a:rPr dirty="0" sz="9150" spc="710">
                <a:latin typeface="SimSun"/>
                <a:cs typeface="SimSun"/>
              </a:rPr>
              <a:t>n</a:t>
            </a:r>
            <a:r>
              <a:rPr dirty="0" sz="9150" spc="710">
                <a:latin typeface="SimSun"/>
                <a:cs typeface="SimSun"/>
              </a:rPr>
              <a:t>k</a:t>
            </a:r>
            <a:r>
              <a:rPr dirty="0" sz="9150" spc="-645">
                <a:latin typeface="SimSun"/>
                <a:cs typeface="SimSun"/>
              </a:rPr>
              <a:t>s</a:t>
            </a:r>
            <a:r>
              <a:rPr dirty="0" sz="9150" spc="-1530">
                <a:latin typeface="SimSun"/>
                <a:cs typeface="SimSun"/>
              </a:rPr>
              <a:t>!</a:t>
            </a:r>
            <a:endParaRPr sz="915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59403" y="4713409"/>
            <a:ext cx="4655185" cy="3034665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algn="ctr" marL="12700" marR="5080">
              <a:lnSpc>
                <a:spcPts val="5100"/>
              </a:lnSpc>
              <a:spcBef>
                <a:spcPts val="1120"/>
              </a:spcBef>
            </a:pPr>
            <a:r>
              <a:rPr dirty="0" sz="5100" spc="750">
                <a:solidFill>
                  <a:srgbClr val="FFFFFF"/>
                </a:solidFill>
                <a:latin typeface="SimSun"/>
                <a:cs typeface="SimSun"/>
              </a:rPr>
              <a:t>D</a:t>
            </a:r>
            <a:r>
              <a:rPr dirty="0" sz="5100" spc="225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dirty="0" sz="5100" spc="-144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5100" spc="45">
                <a:solidFill>
                  <a:srgbClr val="FFFFFF"/>
                </a:solidFill>
                <a:latin typeface="SimSun"/>
                <a:cs typeface="SimSun"/>
              </a:rPr>
              <a:t>y</a:t>
            </a:r>
            <a:r>
              <a:rPr dirty="0" sz="5100" spc="20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dirty="0" sz="5100" spc="340">
                <a:solidFill>
                  <a:srgbClr val="FFFFFF"/>
                </a:solidFill>
                <a:latin typeface="SimSun"/>
                <a:cs typeface="SimSun"/>
              </a:rPr>
              <a:t>u</a:t>
            </a:r>
            <a:r>
              <a:rPr dirty="0" sz="5100" spc="-144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5100" spc="370">
                <a:solidFill>
                  <a:srgbClr val="FFFFFF"/>
                </a:solidFill>
                <a:latin typeface="SimSun"/>
                <a:cs typeface="SimSun"/>
              </a:rPr>
              <a:t>h</a:t>
            </a:r>
            <a:r>
              <a:rPr dirty="0" sz="5100" spc="-15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dirty="0" sz="5100" spc="15">
                <a:solidFill>
                  <a:srgbClr val="FFFFFF"/>
                </a:solidFill>
                <a:latin typeface="SimSun"/>
                <a:cs typeface="SimSun"/>
              </a:rPr>
              <a:t>v</a:t>
            </a:r>
            <a:r>
              <a:rPr dirty="0" sz="5100" spc="35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dirty="0" sz="5100" spc="-144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5100" spc="75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dirty="0" sz="5100" spc="24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dirty="0" sz="5100" spc="180">
                <a:solidFill>
                  <a:srgbClr val="FFFFFF"/>
                </a:solidFill>
                <a:latin typeface="SimSun"/>
                <a:cs typeface="SimSun"/>
              </a:rPr>
              <a:t>y  </a:t>
            </a:r>
            <a:r>
              <a:rPr dirty="0" sz="5100" spc="-125">
                <a:solidFill>
                  <a:srgbClr val="FFFFFF"/>
                </a:solidFill>
                <a:latin typeface="SimSun"/>
                <a:cs typeface="SimSun"/>
              </a:rPr>
              <a:t>questions?</a:t>
            </a:r>
            <a:endParaRPr sz="5100">
              <a:latin typeface="SimSun"/>
              <a:cs typeface="SimSun"/>
            </a:endParaRPr>
          </a:p>
          <a:p>
            <a:pPr algn="ctr" marL="558165" marR="558800">
              <a:lnSpc>
                <a:spcPts val="3070"/>
              </a:lnSpc>
              <a:spcBef>
                <a:spcPts val="3250"/>
              </a:spcBef>
            </a:pP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a</a:t>
            </a:r>
            <a:r>
              <a:rPr dirty="0" sz="3050" spc="-44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.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l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u</a:t>
            </a:r>
            <a:r>
              <a:rPr dirty="0" sz="3050" spc="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v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n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2</a:t>
            </a:r>
            <a:r>
              <a:rPr dirty="0" sz="3050" spc="254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0</a:t>
            </a:r>
            <a:r>
              <a:rPr dirty="0" sz="3050" spc="27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@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g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m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a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i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l</a:t>
            </a:r>
            <a:r>
              <a:rPr dirty="0" sz="3050" spc="-44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.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c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o</a:t>
            </a:r>
            <a:r>
              <a:rPr dirty="0" sz="3050" spc="5">
                <a:solidFill>
                  <a:srgbClr val="FFFFFF"/>
                </a:solidFill>
                <a:latin typeface="Trebuchet MS"/>
                <a:cs typeface="Trebuchet MS"/>
                <a:hlinkClick r:id="rId4"/>
              </a:rPr>
              <a:t>m 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3050" spc="-20">
                <a:solidFill>
                  <a:srgbClr val="FFFFFF"/>
                </a:solidFill>
                <a:latin typeface="Trebuchet MS"/>
                <a:cs typeface="Trebuchet MS"/>
              </a:rPr>
              <a:t>8925356605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7522" y="4498135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32421" y="1243038"/>
            <a:ext cx="3330575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50" spc="-160">
                <a:latin typeface="SimSun"/>
                <a:cs typeface="SimSun"/>
              </a:rPr>
              <a:t>Introduction</a:t>
            </a:r>
            <a:endParaRPr sz="465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76140" y="2975035"/>
            <a:ext cx="6473190" cy="415290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r" marL="12700" marR="5080" indent="372745">
              <a:lnSpc>
                <a:spcPct val="99600"/>
              </a:lnSpc>
              <a:spcBef>
                <a:spcPts val="145"/>
              </a:spcBef>
            </a:pPr>
            <a:r>
              <a:rPr dirty="0" sz="2700" spc="19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45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-30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50" spc="10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50" spc="-240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50" spc="-24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50" spc="-30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50" spc="50" i="1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750" spc="-5" i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50" spc="10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50" spc="-24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50" spc="-30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10" i="1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50" spc="-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65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10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50" spc="-24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50" spc="-280" i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50" spc="-24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-30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50" spc="-120" i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-350" i="1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2750" spc="-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35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50" spc="-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75" i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50" spc="70" i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50" spc="-50" i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50" spc="-75" i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50" spc="-285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-60" i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-30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50" spc="10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50" spc="-24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50" spc="-45" i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50" spc="-80" i="1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750" spc="-35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50" spc="-75" i="1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2750" spc="-285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50" spc="70" i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50" spc="-95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50" spc="-85" i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50" spc="-60" i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50" spc="-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190" i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50" spc="70" i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50" spc="-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240" i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50" spc="-24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50" spc="10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50" spc="-95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50" spc="10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50" spc="-190" i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-240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50" spc="-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65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-120" i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50" spc="55" i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50" spc="-45" i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50" spc="-240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50" spc="-15" i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fast-paced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environment,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crucial </a:t>
            </a:r>
            <a:r>
              <a:rPr dirty="0" sz="2700" spc="-7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robust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disaster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recovery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strategy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place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minimize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downtime and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protect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algn="r" marR="5080">
              <a:lnSpc>
                <a:spcPts val="3225"/>
              </a:lnSpc>
            </a:pP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32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282889"/>
            <a:ext cx="7198995" cy="6083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800" spc="-415">
                <a:latin typeface="Verdana"/>
                <a:cs typeface="Verdana"/>
              </a:rPr>
              <a:t>U</a:t>
            </a:r>
            <a:r>
              <a:rPr dirty="0" sz="3800" spc="-195">
                <a:latin typeface="Verdana"/>
                <a:cs typeface="Verdana"/>
              </a:rPr>
              <a:t>n</a:t>
            </a:r>
            <a:r>
              <a:rPr dirty="0" sz="3800" spc="-175">
                <a:latin typeface="Verdana"/>
                <a:cs typeface="Verdana"/>
              </a:rPr>
              <a:t>d</a:t>
            </a:r>
            <a:r>
              <a:rPr dirty="0" sz="3800" spc="-325">
                <a:latin typeface="Verdana"/>
                <a:cs typeface="Verdana"/>
              </a:rPr>
              <a:t>e</a:t>
            </a:r>
            <a:r>
              <a:rPr dirty="0" sz="3800" spc="25">
                <a:latin typeface="Verdana"/>
                <a:cs typeface="Verdana"/>
              </a:rPr>
              <a:t>r</a:t>
            </a:r>
            <a:r>
              <a:rPr dirty="0" sz="3800" spc="-315">
                <a:latin typeface="Verdana"/>
                <a:cs typeface="Verdana"/>
              </a:rPr>
              <a:t>s</a:t>
            </a:r>
            <a:r>
              <a:rPr dirty="0" sz="3800" spc="-120">
                <a:latin typeface="Verdana"/>
                <a:cs typeface="Verdana"/>
              </a:rPr>
              <a:t>t</a:t>
            </a:r>
            <a:r>
              <a:rPr dirty="0" sz="3800" spc="-315">
                <a:latin typeface="Verdana"/>
                <a:cs typeface="Verdana"/>
              </a:rPr>
              <a:t>a</a:t>
            </a:r>
            <a:r>
              <a:rPr dirty="0" sz="3800" spc="-195">
                <a:latin typeface="Verdana"/>
                <a:cs typeface="Verdana"/>
              </a:rPr>
              <a:t>n</a:t>
            </a:r>
            <a:r>
              <a:rPr dirty="0" sz="3800" spc="-175">
                <a:latin typeface="Verdana"/>
                <a:cs typeface="Verdana"/>
              </a:rPr>
              <a:t>d</a:t>
            </a:r>
            <a:r>
              <a:rPr dirty="0" sz="3800" spc="25">
                <a:latin typeface="Verdana"/>
                <a:cs typeface="Verdana"/>
              </a:rPr>
              <a:t>i</a:t>
            </a:r>
            <a:r>
              <a:rPr dirty="0" sz="3800" spc="-195">
                <a:latin typeface="Verdana"/>
                <a:cs typeface="Verdana"/>
              </a:rPr>
              <a:t>n</a:t>
            </a:r>
            <a:r>
              <a:rPr dirty="0" sz="3800" spc="-340">
                <a:latin typeface="Verdana"/>
                <a:cs typeface="Verdana"/>
              </a:rPr>
              <a:t>g</a:t>
            </a:r>
            <a:r>
              <a:rPr dirty="0" sz="3800" spc="-505">
                <a:latin typeface="Verdana"/>
                <a:cs typeface="Verdana"/>
              </a:rPr>
              <a:t> </a:t>
            </a:r>
            <a:r>
              <a:rPr dirty="0" sz="3800" spc="-450">
                <a:latin typeface="Verdana"/>
                <a:cs typeface="Verdana"/>
              </a:rPr>
              <a:t>D</a:t>
            </a:r>
            <a:r>
              <a:rPr dirty="0" sz="3800" spc="25">
                <a:latin typeface="Verdana"/>
                <a:cs typeface="Verdana"/>
              </a:rPr>
              <a:t>i</a:t>
            </a:r>
            <a:r>
              <a:rPr dirty="0" sz="3800" spc="-340">
                <a:latin typeface="Verdana"/>
                <a:cs typeface="Verdana"/>
              </a:rPr>
              <a:t>s</a:t>
            </a:r>
            <a:r>
              <a:rPr dirty="0" sz="3800" spc="-305">
                <a:latin typeface="Verdana"/>
                <a:cs typeface="Verdana"/>
              </a:rPr>
              <a:t>a</a:t>
            </a:r>
            <a:r>
              <a:rPr dirty="0" sz="3800" spc="-315">
                <a:latin typeface="Verdana"/>
                <a:cs typeface="Verdana"/>
              </a:rPr>
              <a:t>s</a:t>
            </a:r>
            <a:r>
              <a:rPr dirty="0" sz="3800" spc="-135">
                <a:latin typeface="Verdana"/>
                <a:cs typeface="Verdana"/>
              </a:rPr>
              <a:t>t</a:t>
            </a:r>
            <a:r>
              <a:rPr dirty="0" sz="3800" spc="-325">
                <a:latin typeface="Verdana"/>
                <a:cs typeface="Verdana"/>
              </a:rPr>
              <a:t>e</a:t>
            </a:r>
            <a:r>
              <a:rPr dirty="0" sz="3800" spc="65">
                <a:latin typeface="Verdana"/>
                <a:cs typeface="Verdana"/>
              </a:rPr>
              <a:t>r</a:t>
            </a:r>
            <a:r>
              <a:rPr dirty="0" sz="3800" spc="-505">
                <a:latin typeface="Verdana"/>
                <a:cs typeface="Verdana"/>
              </a:rPr>
              <a:t> </a:t>
            </a:r>
            <a:r>
              <a:rPr dirty="0" sz="3800" spc="-310">
                <a:latin typeface="Verdana"/>
                <a:cs typeface="Verdana"/>
              </a:rPr>
              <a:t>R</a:t>
            </a:r>
            <a:r>
              <a:rPr dirty="0" sz="3800" spc="-325">
                <a:latin typeface="Verdana"/>
                <a:cs typeface="Verdana"/>
              </a:rPr>
              <a:t>e</a:t>
            </a:r>
            <a:r>
              <a:rPr dirty="0" sz="3800" spc="-120">
                <a:latin typeface="Verdana"/>
                <a:cs typeface="Verdana"/>
              </a:rPr>
              <a:t>c</a:t>
            </a:r>
            <a:r>
              <a:rPr dirty="0" sz="3800" spc="-250">
                <a:latin typeface="Verdana"/>
                <a:cs typeface="Verdana"/>
              </a:rPr>
              <a:t>o</a:t>
            </a:r>
            <a:r>
              <a:rPr dirty="0" sz="3800" spc="-325">
                <a:latin typeface="Verdana"/>
                <a:cs typeface="Verdana"/>
              </a:rPr>
              <a:t>v</a:t>
            </a:r>
            <a:r>
              <a:rPr dirty="0" sz="3800" spc="-325">
                <a:latin typeface="Verdana"/>
                <a:cs typeface="Verdana"/>
              </a:rPr>
              <a:t>e</a:t>
            </a:r>
            <a:r>
              <a:rPr dirty="0" sz="3800" spc="125">
                <a:latin typeface="Verdana"/>
                <a:cs typeface="Verdana"/>
              </a:rPr>
              <a:t>r</a:t>
            </a:r>
            <a:r>
              <a:rPr dirty="0" sz="3800" spc="-200">
                <a:latin typeface="Verdana"/>
                <a:cs typeface="Verdana"/>
              </a:rPr>
              <a:t>y</a:t>
            </a:r>
            <a:endParaRPr sz="380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52917" y="3117336"/>
            <a:ext cx="1278470" cy="3378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47457" y="3526911"/>
            <a:ext cx="1495869" cy="3378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2382" y="4335159"/>
            <a:ext cx="1224384" cy="35830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68554" y="4335159"/>
            <a:ext cx="1983455" cy="35830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07784" y="4765161"/>
            <a:ext cx="997317" cy="33787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489224" y="3016316"/>
            <a:ext cx="6918325" cy="455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dirty="0" sz="2700" spc="-30">
                <a:solidFill>
                  <a:srgbClr val="FFFFFF"/>
                </a:solidFill>
                <a:latin typeface="Trebuchet MS"/>
                <a:cs typeface="Trebuchet MS"/>
              </a:rPr>
              <a:t>Disaster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recovery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is the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-55">
                <a:latin typeface="Trebuchet MS"/>
                <a:cs typeface="Trebuchet MS"/>
              </a:rPr>
              <a:t>restoring </a:t>
            </a:r>
            <a:r>
              <a:rPr dirty="0" sz="2700" spc="-50"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latin typeface="Trebuchet MS"/>
                <a:cs typeface="Trebuchet MS"/>
              </a:rPr>
              <a:t>r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 spc="-195">
                <a:latin typeface="Trebuchet MS"/>
                <a:cs typeface="Trebuchet MS"/>
              </a:rPr>
              <a:t>c</a:t>
            </a:r>
            <a:r>
              <a:rPr dirty="0" sz="2700" spc="85">
                <a:latin typeface="Trebuchet MS"/>
                <a:cs typeface="Trebuchet MS"/>
              </a:rPr>
              <a:t>o</a:t>
            </a:r>
            <a:r>
              <a:rPr dirty="0" sz="2700" spc="-20">
                <a:latin typeface="Trebuchet MS"/>
                <a:cs typeface="Trebuchet MS"/>
              </a:rPr>
              <a:t>v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 spc="-14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i</a:t>
            </a:r>
            <a:r>
              <a:rPr dirty="0" sz="2700">
                <a:latin typeface="Trebuchet MS"/>
                <a:cs typeface="Trebuchet MS"/>
              </a:rPr>
              <a:t>n</a:t>
            </a:r>
            <a:r>
              <a:rPr dirty="0" sz="2700" spc="95">
                <a:latin typeface="Trebuchet MS"/>
                <a:cs typeface="Trebuchet MS"/>
              </a:rPr>
              <a:t>g</a:t>
            </a:r>
            <a:r>
              <a:rPr dirty="0" sz="2700" spc="-195"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event.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involves </a:t>
            </a:r>
            <a:r>
              <a:rPr dirty="0" sz="2700" spc="-90">
                <a:latin typeface="Trebuchet MS"/>
                <a:cs typeface="Trebuchet MS"/>
              </a:rPr>
              <a:t>planning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700" spc="-95">
                <a:latin typeface="Trebuchet MS"/>
                <a:cs typeface="Trebuchet MS"/>
              </a:rPr>
              <a:t>implementing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latin typeface="Trebuchet MS"/>
                <a:cs typeface="Trebuchet MS"/>
              </a:rPr>
              <a:t>testing</a:t>
            </a:r>
            <a:r>
              <a:rPr dirty="0" sz="2700" spc="-195"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strategies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continuity.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having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comprehensive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disaster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recovery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 marL="12700" marR="476884">
              <a:lnSpc>
                <a:spcPts val="3229"/>
              </a:lnSpc>
              <a:spcBef>
                <a:spcPts val="160"/>
              </a:spcBef>
            </a:pP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slide illustrates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concept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disaster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76223" y="1262088"/>
            <a:ext cx="6486525" cy="6083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800" spc="-5"/>
              <a:t>Identifying</a:t>
            </a:r>
            <a:r>
              <a:rPr dirty="0" sz="3800" spc="-105"/>
              <a:t> </a:t>
            </a:r>
            <a:r>
              <a:rPr dirty="0" sz="3800" spc="-5"/>
              <a:t>Potential</a:t>
            </a:r>
            <a:r>
              <a:rPr dirty="0" sz="3800" spc="-105"/>
              <a:t> </a:t>
            </a:r>
            <a:r>
              <a:rPr dirty="0" sz="3800" spc="-5"/>
              <a:t>Disasters</a:t>
            </a:r>
            <a:endParaRPr sz="38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7220" y="3475757"/>
            <a:ext cx="1105876" cy="36048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58578" y="2985588"/>
            <a:ext cx="6490335" cy="41421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333375">
              <a:lnSpc>
                <a:spcPct val="100099"/>
              </a:lnSpc>
              <a:spcBef>
                <a:spcPts val="95"/>
              </a:spcBef>
            </a:pPr>
            <a:r>
              <a:rPr dirty="0" sz="2700" spc="-3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-85">
                <a:latin typeface="Trebuchet MS"/>
                <a:cs typeface="Trebuchet MS"/>
              </a:rPr>
              <a:t>identify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potential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disasters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could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natural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disasters,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cyber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attacks,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hardware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u 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develop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targeted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strategies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mitigate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depicting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disaster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scenarios, </a:t>
            </a:r>
            <a:r>
              <a:rPr dirty="0" sz="2700" spc="-45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ﬂ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4" name="object 14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81917"/>
            <a:ext cx="8737600" cy="7226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50" spc="-45"/>
              <a:t>Building</a:t>
            </a:r>
            <a:r>
              <a:rPr dirty="0" sz="4550" spc="-105"/>
              <a:t> </a:t>
            </a:r>
            <a:r>
              <a:rPr dirty="0" sz="4550" spc="75"/>
              <a:t>a</a:t>
            </a:r>
            <a:r>
              <a:rPr dirty="0" sz="4550" spc="-105"/>
              <a:t> </a:t>
            </a:r>
            <a:r>
              <a:rPr dirty="0" sz="4550" spc="-30"/>
              <a:t>Resilient</a:t>
            </a:r>
            <a:r>
              <a:rPr dirty="0" sz="4550" spc="-105"/>
              <a:t> </a:t>
            </a:r>
            <a:r>
              <a:rPr dirty="0" sz="4550" spc="25"/>
              <a:t>Infrastructure</a:t>
            </a:r>
            <a:endParaRPr sz="45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887" y="4333300"/>
            <a:ext cx="1928454" cy="4105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57073" y="4333300"/>
            <a:ext cx="1621723" cy="41054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7683" y="4356564"/>
            <a:ext cx="1294073" cy="3872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25383" y="5276275"/>
            <a:ext cx="2269212" cy="3182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50592" y="5743000"/>
            <a:ext cx="2169237" cy="4033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24598" y="5783902"/>
            <a:ext cx="2833815" cy="36964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620349" y="3309827"/>
            <a:ext cx="6904355" cy="5180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z="3050" spc="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14">
                <a:solidFill>
                  <a:srgbClr val="FFFFFF"/>
                </a:solidFill>
                <a:latin typeface="Trebuchet MS"/>
                <a:cs typeface="Trebuchet MS"/>
              </a:rPr>
              <a:t>resilient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0">
                <a:solidFill>
                  <a:srgbClr val="FFFFFF"/>
                </a:solidFill>
                <a:latin typeface="Trebuchet MS"/>
                <a:cs typeface="Trebuchet MS"/>
              </a:rPr>
              <a:t>infrastructure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7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Trebuchet MS"/>
                <a:cs typeface="Trebuchet MS"/>
              </a:rPr>
              <a:t>foundation </a:t>
            </a:r>
            <a:r>
              <a:rPr dirty="0" sz="3050" spc="-9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50" spc="-4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3050" spc="-200">
                <a:latin typeface="Trebuchet MS"/>
                <a:cs typeface="Trebuchet MS"/>
              </a:rPr>
              <a:t>r</a:t>
            </a:r>
            <a:r>
              <a:rPr dirty="0" sz="3050" spc="-110">
                <a:latin typeface="Trebuchet MS"/>
                <a:cs typeface="Trebuchet MS"/>
              </a:rPr>
              <a:t>e</a:t>
            </a:r>
            <a:r>
              <a:rPr dirty="0" sz="3050" spc="-45">
                <a:latin typeface="Trebuchet MS"/>
                <a:cs typeface="Trebuchet MS"/>
              </a:rPr>
              <a:t>d</a:t>
            </a:r>
            <a:r>
              <a:rPr dirty="0" sz="3050" spc="-50">
                <a:latin typeface="Trebuchet MS"/>
                <a:cs typeface="Trebuchet MS"/>
              </a:rPr>
              <a:t>u</a:t>
            </a:r>
            <a:r>
              <a:rPr dirty="0" sz="3050" spc="15">
                <a:latin typeface="Trebuchet MS"/>
                <a:cs typeface="Trebuchet MS"/>
              </a:rPr>
              <a:t>n</a:t>
            </a:r>
            <a:r>
              <a:rPr dirty="0" sz="3050" spc="-45">
                <a:latin typeface="Trebuchet MS"/>
                <a:cs typeface="Trebuchet MS"/>
              </a:rPr>
              <a:t>d</a:t>
            </a:r>
            <a:r>
              <a:rPr dirty="0" sz="3050" spc="-65">
                <a:latin typeface="Trebuchet MS"/>
                <a:cs typeface="Trebuchet MS"/>
              </a:rPr>
              <a:t>a</a:t>
            </a:r>
            <a:r>
              <a:rPr dirty="0" sz="3050" spc="15">
                <a:latin typeface="Trebuchet MS"/>
                <a:cs typeface="Trebuchet MS"/>
              </a:rPr>
              <a:t>n</a:t>
            </a:r>
            <a:r>
              <a:rPr dirty="0" sz="3050" spc="-170">
                <a:latin typeface="Trebuchet MS"/>
                <a:cs typeface="Trebuchet MS"/>
              </a:rPr>
              <a:t>c</a:t>
            </a:r>
            <a:r>
              <a:rPr dirty="0" sz="3050" spc="20">
                <a:latin typeface="Trebuchet MS"/>
                <a:cs typeface="Trebuchet MS"/>
              </a:rPr>
              <a:t>y</a:t>
            </a:r>
            <a:r>
              <a:rPr dirty="0" sz="305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latin typeface="Trebuchet MS"/>
                <a:cs typeface="Trebuchet MS"/>
              </a:rPr>
              <a:t>s</a:t>
            </a:r>
            <a:r>
              <a:rPr dirty="0" sz="3050" spc="-185">
                <a:latin typeface="Trebuchet MS"/>
                <a:cs typeface="Trebuchet MS"/>
              </a:rPr>
              <a:t>c</a:t>
            </a:r>
            <a:r>
              <a:rPr dirty="0" sz="3050" spc="-65">
                <a:latin typeface="Trebuchet MS"/>
                <a:cs typeface="Trebuchet MS"/>
              </a:rPr>
              <a:t>a</a:t>
            </a:r>
            <a:r>
              <a:rPr dirty="0" sz="3050" spc="-215">
                <a:latin typeface="Trebuchet MS"/>
                <a:cs typeface="Trebuchet MS"/>
              </a:rPr>
              <a:t>l</a:t>
            </a:r>
            <a:r>
              <a:rPr dirty="0" sz="3050" spc="-65">
                <a:latin typeface="Trebuchet MS"/>
                <a:cs typeface="Trebuchet MS"/>
              </a:rPr>
              <a:t>a</a:t>
            </a:r>
            <a:r>
              <a:rPr dirty="0" sz="3050" spc="-45">
                <a:latin typeface="Trebuchet MS"/>
                <a:cs typeface="Trebuchet MS"/>
              </a:rPr>
              <a:t>b</a:t>
            </a:r>
            <a:r>
              <a:rPr dirty="0" sz="3050" spc="-185">
                <a:latin typeface="Trebuchet MS"/>
                <a:cs typeface="Trebuchet MS"/>
              </a:rPr>
              <a:t>i</a:t>
            </a:r>
            <a:r>
              <a:rPr dirty="0" sz="3050" spc="-215">
                <a:latin typeface="Trebuchet MS"/>
                <a:cs typeface="Trebuchet MS"/>
              </a:rPr>
              <a:t>l</a:t>
            </a:r>
            <a:r>
              <a:rPr dirty="0" sz="3050" spc="-185">
                <a:latin typeface="Trebuchet MS"/>
                <a:cs typeface="Trebuchet MS"/>
              </a:rPr>
              <a:t>i</a:t>
            </a:r>
            <a:r>
              <a:rPr dirty="0" sz="3050" spc="-90">
                <a:latin typeface="Trebuchet MS"/>
                <a:cs typeface="Trebuchet MS"/>
              </a:rPr>
              <a:t>t</a:t>
            </a:r>
            <a:r>
              <a:rPr dirty="0" sz="3050" spc="20">
                <a:latin typeface="Trebuchet MS"/>
                <a:cs typeface="Trebuchet MS"/>
              </a:rPr>
              <a:t>y</a:t>
            </a:r>
            <a:r>
              <a:rPr dirty="0" sz="305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latin typeface="Trebuchet MS"/>
                <a:cs typeface="Trebuchet MS"/>
              </a:rPr>
              <a:t>s</a:t>
            </a:r>
            <a:r>
              <a:rPr dirty="0" sz="3050" spc="-110">
                <a:latin typeface="Trebuchet MS"/>
                <a:cs typeface="Trebuchet MS"/>
              </a:rPr>
              <a:t>e</a:t>
            </a:r>
            <a:r>
              <a:rPr dirty="0" sz="3050" spc="-170">
                <a:latin typeface="Trebuchet MS"/>
                <a:cs typeface="Trebuchet MS"/>
              </a:rPr>
              <a:t>c</a:t>
            </a:r>
            <a:r>
              <a:rPr dirty="0" sz="3050" spc="-50">
                <a:latin typeface="Trebuchet MS"/>
                <a:cs typeface="Trebuchet MS"/>
              </a:rPr>
              <a:t>u</a:t>
            </a:r>
            <a:r>
              <a:rPr dirty="0" sz="3050" spc="-150">
                <a:latin typeface="Trebuchet MS"/>
                <a:cs typeface="Trebuchet MS"/>
              </a:rPr>
              <a:t>r</a:t>
            </a:r>
            <a:r>
              <a:rPr dirty="0" sz="3050" spc="-185">
                <a:latin typeface="Trebuchet MS"/>
                <a:cs typeface="Trebuchet MS"/>
              </a:rPr>
              <a:t>i</a:t>
            </a:r>
            <a:r>
              <a:rPr dirty="0" sz="3050" spc="-90">
                <a:latin typeface="Trebuchet MS"/>
                <a:cs typeface="Trebuchet MS"/>
              </a:rPr>
              <a:t>t</a:t>
            </a:r>
            <a:r>
              <a:rPr dirty="0" sz="3050" spc="15">
                <a:latin typeface="Trebuchet MS"/>
                <a:cs typeface="Trebuchet MS"/>
              </a:rPr>
              <a:t>y  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ss  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4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70">
                <a:latin typeface="Trebuchet MS"/>
                <a:cs typeface="Trebuchet MS"/>
              </a:rPr>
              <a:t>c</a:t>
            </a:r>
            <a:r>
              <a:rPr dirty="0" sz="3050" spc="-215">
                <a:latin typeface="Trebuchet MS"/>
                <a:cs typeface="Trebuchet MS"/>
              </a:rPr>
              <a:t>l</a:t>
            </a:r>
            <a:r>
              <a:rPr dirty="0" sz="3050" spc="125">
                <a:latin typeface="Trebuchet MS"/>
                <a:cs typeface="Trebuchet MS"/>
              </a:rPr>
              <a:t>o</a:t>
            </a:r>
            <a:r>
              <a:rPr dirty="0" sz="3050" spc="-50">
                <a:latin typeface="Trebuchet MS"/>
                <a:cs typeface="Trebuchet MS"/>
              </a:rPr>
              <a:t>u</a:t>
            </a:r>
            <a:r>
              <a:rPr dirty="0" sz="3050" spc="-45">
                <a:latin typeface="Trebuchet MS"/>
                <a:cs typeface="Trebuchet MS"/>
              </a:rPr>
              <a:t>d</a:t>
            </a:r>
            <a:r>
              <a:rPr dirty="0" sz="3050" spc="-215">
                <a:latin typeface="Trebuchet MS"/>
                <a:cs typeface="Trebuchet MS"/>
              </a:rPr>
              <a:t> </a:t>
            </a:r>
            <a:r>
              <a:rPr dirty="0" sz="3050" spc="45">
                <a:latin typeface="Trebuchet MS"/>
                <a:cs typeface="Trebuchet MS"/>
              </a:rPr>
              <a:t>s</a:t>
            </a:r>
            <a:r>
              <a:rPr dirty="0" sz="3050" spc="-110">
                <a:latin typeface="Trebuchet MS"/>
                <a:cs typeface="Trebuchet MS"/>
              </a:rPr>
              <a:t>e</a:t>
            </a:r>
            <a:r>
              <a:rPr dirty="0" sz="3050" spc="-150">
                <a:latin typeface="Trebuchet MS"/>
                <a:cs typeface="Trebuchet MS"/>
              </a:rPr>
              <a:t>r</a:t>
            </a:r>
            <a:r>
              <a:rPr dirty="0" sz="3050" spc="5">
                <a:latin typeface="Trebuchet MS"/>
                <a:cs typeface="Trebuchet MS"/>
              </a:rPr>
              <a:t>v</a:t>
            </a:r>
            <a:r>
              <a:rPr dirty="0" sz="3050" spc="-185">
                <a:latin typeface="Trebuchet MS"/>
                <a:cs typeface="Trebuchet MS"/>
              </a:rPr>
              <a:t>i</a:t>
            </a:r>
            <a:r>
              <a:rPr dirty="0" sz="3050" spc="-210">
                <a:latin typeface="Trebuchet MS"/>
                <a:cs typeface="Trebuchet MS"/>
              </a:rPr>
              <a:t>c</a:t>
            </a:r>
            <a:r>
              <a:rPr dirty="0" sz="3050" spc="-110">
                <a:latin typeface="Trebuchet MS"/>
                <a:cs typeface="Trebuchet MS"/>
              </a:rPr>
              <a:t>e</a:t>
            </a:r>
            <a:r>
              <a:rPr dirty="0" sz="3050" spc="45">
                <a:latin typeface="Trebuchet MS"/>
                <a:cs typeface="Trebuchet MS"/>
              </a:rPr>
              <a:t>s</a:t>
            </a:r>
            <a:r>
              <a:rPr dirty="0" sz="3050" spc="-415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3050" spc="-45">
                <a:latin typeface="Trebuchet MS"/>
                <a:cs typeface="Trebuchet MS"/>
              </a:rPr>
              <a:t>d</a:t>
            </a:r>
            <a:r>
              <a:rPr dirty="0" sz="3050" spc="-65">
                <a:latin typeface="Trebuchet MS"/>
                <a:cs typeface="Trebuchet MS"/>
              </a:rPr>
              <a:t>a</a:t>
            </a:r>
            <a:r>
              <a:rPr dirty="0" sz="3050" spc="-90">
                <a:latin typeface="Trebuchet MS"/>
                <a:cs typeface="Trebuchet MS"/>
              </a:rPr>
              <a:t>t</a:t>
            </a:r>
            <a:r>
              <a:rPr dirty="0" sz="3050" spc="-65">
                <a:latin typeface="Trebuchet MS"/>
                <a:cs typeface="Trebuchet MS"/>
              </a:rPr>
              <a:t>a</a:t>
            </a:r>
            <a:r>
              <a:rPr dirty="0" sz="3050" spc="-215">
                <a:latin typeface="Trebuchet MS"/>
                <a:cs typeface="Trebuchet MS"/>
              </a:rPr>
              <a:t> </a:t>
            </a:r>
            <a:r>
              <a:rPr dirty="0" sz="3050" spc="-45">
                <a:latin typeface="Trebuchet MS"/>
                <a:cs typeface="Trebuchet MS"/>
              </a:rPr>
              <a:t>b</a:t>
            </a:r>
            <a:r>
              <a:rPr dirty="0" sz="3050" spc="-65">
                <a:latin typeface="Trebuchet MS"/>
                <a:cs typeface="Trebuchet MS"/>
              </a:rPr>
              <a:t>a</a:t>
            </a:r>
            <a:r>
              <a:rPr dirty="0" sz="3050" spc="-170">
                <a:latin typeface="Trebuchet MS"/>
                <a:cs typeface="Trebuchet MS"/>
              </a:rPr>
              <a:t>c</a:t>
            </a:r>
            <a:r>
              <a:rPr dirty="0" sz="3050">
                <a:latin typeface="Trebuchet MS"/>
                <a:cs typeface="Trebuchet MS"/>
              </a:rPr>
              <a:t>k</a:t>
            </a:r>
            <a:r>
              <a:rPr dirty="0" sz="3050" spc="-50">
                <a:latin typeface="Trebuchet MS"/>
                <a:cs typeface="Trebuchet MS"/>
              </a:rPr>
              <a:t>u</a:t>
            </a:r>
            <a:r>
              <a:rPr dirty="0" sz="3050" spc="-40">
                <a:latin typeface="Trebuchet MS"/>
                <a:cs typeface="Trebuchet MS"/>
              </a:rPr>
              <a:t>p</a:t>
            </a:r>
            <a:r>
              <a:rPr dirty="0" sz="3050" spc="45">
                <a:latin typeface="Trebuchet MS"/>
                <a:cs typeface="Trebuchet MS"/>
              </a:rPr>
              <a:t>s</a:t>
            </a:r>
            <a:r>
              <a:rPr dirty="0" sz="305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00">
                <a:latin typeface="Trebuchet MS"/>
                <a:cs typeface="Trebuchet MS"/>
              </a:rPr>
              <a:t>r</a:t>
            </a:r>
            <a:r>
              <a:rPr dirty="0" sz="3050" spc="-110">
                <a:latin typeface="Trebuchet MS"/>
                <a:cs typeface="Trebuchet MS"/>
              </a:rPr>
              <a:t>e</a:t>
            </a:r>
            <a:r>
              <a:rPr dirty="0" sz="3050" spc="-210">
                <a:latin typeface="Trebuchet MS"/>
                <a:cs typeface="Trebuchet MS"/>
              </a:rPr>
              <a:t>c</a:t>
            </a:r>
            <a:r>
              <a:rPr dirty="0" sz="3050" spc="110">
                <a:latin typeface="Trebuchet MS"/>
                <a:cs typeface="Trebuchet MS"/>
              </a:rPr>
              <a:t>o</a:t>
            </a:r>
            <a:r>
              <a:rPr dirty="0" sz="3050" spc="-15">
                <a:latin typeface="Trebuchet MS"/>
                <a:cs typeface="Trebuchet MS"/>
              </a:rPr>
              <a:t>v</a:t>
            </a:r>
            <a:r>
              <a:rPr dirty="0" sz="3050" spc="-110">
                <a:latin typeface="Trebuchet MS"/>
                <a:cs typeface="Trebuchet MS"/>
              </a:rPr>
              <a:t>e</a:t>
            </a:r>
            <a:r>
              <a:rPr dirty="0" sz="3050" spc="-150">
                <a:latin typeface="Trebuchet MS"/>
                <a:cs typeface="Trebuchet MS"/>
              </a:rPr>
              <a:t>r</a:t>
            </a:r>
            <a:r>
              <a:rPr dirty="0" sz="3050" spc="20">
                <a:latin typeface="Trebuchet MS"/>
                <a:cs typeface="Trebuchet MS"/>
              </a:rPr>
              <a:t>y</a:t>
            </a:r>
            <a:r>
              <a:rPr dirty="0" sz="3050" spc="-215">
                <a:latin typeface="Trebuchet MS"/>
                <a:cs typeface="Trebuchet MS"/>
              </a:rPr>
              <a:t> </a:t>
            </a:r>
            <a:r>
              <a:rPr dirty="0" sz="3050" spc="45">
                <a:latin typeface="Trebuchet MS"/>
                <a:cs typeface="Trebuchet MS"/>
              </a:rPr>
              <a:t>s</a:t>
            </a:r>
            <a:r>
              <a:rPr dirty="0" sz="3050" spc="20">
                <a:latin typeface="Trebuchet MS"/>
                <a:cs typeface="Trebuchet MS"/>
              </a:rPr>
              <a:t>y</a:t>
            </a:r>
            <a:r>
              <a:rPr dirty="0" sz="3050" spc="45">
                <a:latin typeface="Trebuchet MS"/>
                <a:cs typeface="Trebuchet MS"/>
              </a:rPr>
              <a:t>s</a:t>
            </a:r>
            <a:r>
              <a:rPr dirty="0" sz="3050" spc="-105">
                <a:latin typeface="Trebuchet MS"/>
                <a:cs typeface="Trebuchet MS"/>
              </a:rPr>
              <a:t>t</a:t>
            </a:r>
            <a:r>
              <a:rPr dirty="0" sz="3050" spc="-110">
                <a:latin typeface="Trebuchet MS"/>
                <a:cs typeface="Trebuchet MS"/>
              </a:rPr>
              <a:t>e</a:t>
            </a:r>
            <a:r>
              <a:rPr dirty="0" sz="3050" spc="10">
                <a:latin typeface="Trebuchet MS"/>
                <a:cs typeface="Trebuchet MS"/>
              </a:rPr>
              <a:t>m</a:t>
            </a:r>
            <a:r>
              <a:rPr dirty="0" sz="3050" spc="45">
                <a:latin typeface="Trebuchet MS"/>
                <a:cs typeface="Trebuchet MS"/>
              </a:rPr>
              <a:t>s</a:t>
            </a:r>
            <a:r>
              <a:rPr dirty="0" sz="3050" spc="-415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5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4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05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40">
                <a:solidFill>
                  <a:srgbClr val="FFFFFF"/>
                </a:solidFill>
                <a:latin typeface="Trebuchet MS"/>
                <a:cs typeface="Trebuchet MS"/>
              </a:rPr>
              <a:t>s  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components.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282889"/>
            <a:ext cx="7254240" cy="6083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800" spc="405">
                <a:latin typeface="SimSun"/>
                <a:cs typeface="SimSun"/>
              </a:rPr>
              <a:t>C</a:t>
            </a:r>
            <a:r>
              <a:rPr dirty="0" sz="3800" spc="-280">
                <a:latin typeface="SimSun"/>
                <a:cs typeface="SimSun"/>
              </a:rPr>
              <a:t>r</a:t>
            </a:r>
            <a:r>
              <a:rPr dirty="0" sz="3800" spc="15">
                <a:latin typeface="SimSun"/>
                <a:cs typeface="SimSun"/>
              </a:rPr>
              <a:t>e</a:t>
            </a:r>
            <a:r>
              <a:rPr dirty="0" sz="3800" spc="80">
                <a:latin typeface="SimSun"/>
                <a:cs typeface="SimSun"/>
              </a:rPr>
              <a:t>a</a:t>
            </a:r>
            <a:r>
              <a:rPr dirty="0" sz="3800" spc="-520">
                <a:latin typeface="SimSun"/>
                <a:cs typeface="SimSun"/>
              </a:rPr>
              <a:t>t</a:t>
            </a:r>
            <a:r>
              <a:rPr dirty="0" sz="3800" spc="-830">
                <a:latin typeface="SimSun"/>
                <a:cs typeface="SimSun"/>
              </a:rPr>
              <a:t>i</a:t>
            </a:r>
            <a:r>
              <a:rPr dirty="0" sz="3800" spc="310">
                <a:latin typeface="SimSun"/>
                <a:cs typeface="SimSun"/>
              </a:rPr>
              <a:t>n</a:t>
            </a:r>
            <a:r>
              <a:rPr dirty="0" sz="3800" spc="130">
                <a:latin typeface="SimSun"/>
                <a:cs typeface="SimSun"/>
              </a:rPr>
              <a:t>g</a:t>
            </a:r>
            <a:r>
              <a:rPr dirty="0" sz="3800" spc="-1070">
                <a:latin typeface="SimSun"/>
                <a:cs typeface="SimSun"/>
              </a:rPr>
              <a:t> </a:t>
            </a:r>
            <a:r>
              <a:rPr dirty="0" sz="3800" spc="80">
                <a:latin typeface="SimSun"/>
                <a:cs typeface="SimSun"/>
              </a:rPr>
              <a:t>a</a:t>
            </a:r>
            <a:r>
              <a:rPr dirty="0" sz="3800" spc="-1070">
                <a:latin typeface="SimSun"/>
                <a:cs typeface="SimSun"/>
              </a:rPr>
              <a:t> </a:t>
            </a:r>
            <a:r>
              <a:rPr dirty="0" sz="3800" spc="575">
                <a:latin typeface="SimSun"/>
                <a:cs typeface="SimSun"/>
              </a:rPr>
              <a:t>D</a:t>
            </a:r>
            <a:r>
              <a:rPr dirty="0" sz="3800" spc="-830">
                <a:latin typeface="SimSun"/>
                <a:cs typeface="SimSun"/>
              </a:rPr>
              <a:t>i</a:t>
            </a:r>
            <a:r>
              <a:rPr dirty="0" sz="3800" spc="-260">
                <a:latin typeface="SimSun"/>
                <a:cs typeface="SimSun"/>
              </a:rPr>
              <a:t>s</a:t>
            </a:r>
            <a:r>
              <a:rPr dirty="0" sz="3800" spc="80">
                <a:latin typeface="SimSun"/>
                <a:cs typeface="SimSun"/>
              </a:rPr>
              <a:t>a</a:t>
            </a:r>
            <a:r>
              <a:rPr dirty="0" sz="3800" spc="-235">
                <a:latin typeface="SimSun"/>
                <a:cs typeface="SimSun"/>
              </a:rPr>
              <a:t>s</a:t>
            </a:r>
            <a:r>
              <a:rPr dirty="0" sz="3800" spc="-535">
                <a:latin typeface="SimSun"/>
                <a:cs typeface="SimSun"/>
              </a:rPr>
              <a:t>t</a:t>
            </a:r>
            <a:r>
              <a:rPr dirty="0" sz="3800" spc="35">
                <a:latin typeface="SimSun"/>
                <a:cs typeface="SimSun"/>
              </a:rPr>
              <a:t>e</a:t>
            </a:r>
            <a:r>
              <a:rPr dirty="0" sz="3800" spc="-215">
                <a:latin typeface="SimSun"/>
                <a:cs typeface="SimSun"/>
              </a:rPr>
              <a:t>r</a:t>
            </a:r>
            <a:r>
              <a:rPr dirty="0" sz="3800" spc="-1070">
                <a:latin typeface="SimSun"/>
                <a:cs typeface="SimSun"/>
              </a:rPr>
              <a:t> </a:t>
            </a:r>
            <a:r>
              <a:rPr dirty="0" sz="3800" spc="434">
                <a:latin typeface="SimSun"/>
                <a:cs typeface="SimSun"/>
              </a:rPr>
              <a:t>R</a:t>
            </a:r>
            <a:r>
              <a:rPr dirty="0" sz="3800" spc="35">
                <a:latin typeface="SimSun"/>
                <a:cs typeface="SimSun"/>
              </a:rPr>
              <a:t>e</a:t>
            </a:r>
            <a:r>
              <a:rPr dirty="0" sz="3800" spc="-40">
                <a:latin typeface="SimSun"/>
                <a:cs typeface="SimSun"/>
              </a:rPr>
              <a:t>c</a:t>
            </a:r>
            <a:r>
              <a:rPr dirty="0" sz="3800" spc="155">
                <a:latin typeface="SimSun"/>
                <a:cs typeface="SimSun"/>
              </a:rPr>
              <a:t>o</a:t>
            </a:r>
            <a:r>
              <a:rPr dirty="0" sz="3800" spc="25">
                <a:latin typeface="SimSun"/>
                <a:cs typeface="SimSun"/>
              </a:rPr>
              <a:t>v</a:t>
            </a:r>
            <a:r>
              <a:rPr dirty="0" sz="3800" spc="35">
                <a:latin typeface="SimSun"/>
                <a:cs typeface="SimSun"/>
              </a:rPr>
              <a:t>e</a:t>
            </a:r>
            <a:r>
              <a:rPr dirty="0" sz="3800" spc="-155">
                <a:latin typeface="SimSun"/>
                <a:cs typeface="SimSun"/>
              </a:rPr>
              <a:t>r</a:t>
            </a:r>
            <a:r>
              <a:rPr dirty="0" sz="3800" spc="150">
                <a:latin typeface="SimSun"/>
                <a:cs typeface="SimSun"/>
              </a:rPr>
              <a:t>y</a:t>
            </a:r>
            <a:r>
              <a:rPr dirty="0" sz="3800" spc="-1070">
                <a:latin typeface="SimSun"/>
                <a:cs typeface="SimSun"/>
              </a:rPr>
              <a:t> </a:t>
            </a:r>
            <a:r>
              <a:rPr dirty="0" sz="3800" spc="215">
                <a:latin typeface="SimSun"/>
                <a:cs typeface="SimSun"/>
              </a:rPr>
              <a:t>P</a:t>
            </a:r>
            <a:r>
              <a:rPr dirty="0" sz="3800" spc="-850">
                <a:latin typeface="SimSun"/>
                <a:cs typeface="SimSun"/>
              </a:rPr>
              <a:t>l</a:t>
            </a:r>
            <a:r>
              <a:rPr dirty="0" sz="3800" spc="70">
                <a:latin typeface="SimSun"/>
                <a:cs typeface="SimSun"/>
              </a:rPr>
              <a:t>a</a:t>
            </a:r>
            <a:r>
              <a:rPr dirty="0" sz="3800" spc="310">
                <a:latin typeface="SimSun"/>
                <a:cs typeface="SimSun"/>
              </a:rPr>
              <a:t>n</a:t>
            </a:r>
            <a:endParaRPr sz="3800">
              <a:latin typeface="SimSun"/>
              <a:cs typeface="SimSu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32934" y="3916059"/>
            <a:ext cx="3530309" cy="3541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17328" y="4335159"/>
            <a:ext cx="3699441" cy="3541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90160" y="4335159"/>
            <a:ext cx="2527024" cy="35830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47457" y="4744734"/>
            <a:ext cx="2912060" cy="36048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94853" y="4765161"/>
            <a:ext cx="997317" cy="3378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25616" y="5154309"/>
            <a:ext cx="1261692" cy="35830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489224" y="3016316"/>
            <a:ext cx="6733540" cy="37325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well-deﬁned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disaster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recovery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plan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latin typeface="Trebuchet MS"/>
                <a:cs typeface="Trebuchet MS"/>
              </a:rPr>
              <a:t>r</a:t>
            </a:r>
            <a:r>
              <a:rPr dirty="0" sz="2700" spc="100">
                <a:latin typeface="Trebuchet MS"/>
                <a:cs typeface="Trebuchet MS"/>
              </a:rPr>
              <a:t>o</a:t>
            </a:r>
            <a:r>
              <a:rPr dirty="0" sz="2700" spc="-195">
                <a:latin typeface="Trebuchet MS"/>
                <a:cs typeface="Trebuchet MS"/>
              </a:rPr>
              <a:t>l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 spc="30">
                <a:latin typeface="Trebuchet MS"/>
                <a:cs typeface="Trebuchet MS"/>
              </a:rPr>
              <a:t>s</a:t>
            </a:r>
            <a:r>
              <a:rPr dirty="0" sz="2700" spc="-200">
                <a:latin typeface="Trebuchet MS"/>
                <a:cs typeface="Trebuchet MS"/>
              </a:rPr>
              <a:t> 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>
                <a:latin typeface="Trebuchet MS"/>
                <a:cs typeface="Trebuchet MS"/>
              </a:rPr>
              <a:t>n</a:t>
            </a:r>
            <a:r>
              <a:rPr dirty="0" sz="2700" spc="-50">
                <a:latin typeface="Trebuchet MS"/>
                <a:cs typeface="Trebuchet MS"/>
              </a:rPr>
              <a:t>d</a:t>
            </a:r>
            <a:r>
              <a:rPr dirty="0" sz="2700" spc="-200">
                <a:latin typeface="Trebuchet MS"/>
                <a:cs typeface="Trebuchet MS"/>
              </a:rPr>
              <a:t> </a:t>
            </a:r>
            <a:r>
              <a:rPr dirty="0" sz="2700" spc="-185">
                <a:latin typeface="Trebuchet MS"/>
                <a:cs typeface="Trebuchet MS"/>
              </a:rPr>
              <a:t>r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 spc="30">
                <a:latin typeface="Trebuchet MS"/>
                <a:cs typeface="Trebuchet MS"/>
              </a:rPr>
              <a:t>s</a:t>
            </a:r>
            <a:r>
              <a:rPr dirty="0" sz="2700" spc="-50">
                <a:latin typeface="Trebuchet MS"/>
                <a:cs typeface="Trebuchet MS"/>
              </a:rPr>
              <a:t>p</a:t>
            </a:r>
            <a:r>
              <a:rPr dirty="0" sz="2700" spc="100">
                <a:latin typeface="Trebuchet MS"/>
                <a:cs typeface="Trebuchet MS"/>
              </a:rPr>
              <a:t>o</a:t>
            </a:r>
            <a:r>
              <a:rPr dirty="0" sz="2700">
                <a:latin typeface="Trebuchet MS"/>
                <a:cs typeface="Trebuchet MS"/>
              </a:rPr>
              <a:t>n</a:t>
            </a:r>
            <a:r>
              <a:rPr dirty="0" sz="2700" spc="30">
                <a:latin typeface="Trebuchet MS"/>
                <a:cs typeface="Trebuchet MS"/>
              </a:rPr>
              <a:t>s</a:t>
            </a:r>
            <a:r>
              <a:rPr dirty="0" sz="2700" spc="-170">
                <a:latin typeface="Trebuchet MS"/>
                <a:cs typeface="Trebuchet MS"/>
              </a:rPr>
              <a:t>i</a:t>
            </a:r>
            <a:r>
              <a:rPr dirty="0" sz="2700" spc="-55">
                <a:latin typeface="Trebuchet MS"/>
                <a:cs typeface="Trebuchet MS"/>
              </a:rPr>
              <a:t>b</a:t>
            </a:r>
            <a:r>
              <a:rPr dirty="0" sz="2700" spc="-170">
                <a:latin typeface="Trebuchet MS"/>
                <a:cs typeface="Trebuchet MS"/>
              </a:rPr>
              <a:t>i</a:t>
            </a:r>
            <a:r>
              <a:rPr dirty="0" sz="2700" spc="-195">
                <a:latin typeface="Trebuchet MS"/>
                <a:cs typeface="Trebuchet MS"/>
              </a:rPr>
              <a:t>l</a:t>
            </a:r>
            <a:r>
              <a:rPr dirty="0" sz="2700" spc="-170">
                <a:latin typeface="Trebuchet MS"/>
                <a:cs typeface="Trebuchet MS"/>
              </a:rPr>
              <a:t>i</a:t>
            </a:r>
            <a:r>
              <a:rPr dirty="0" sz="2700" spc="-90">
                <a:latin typeface="Trebuchet MS"/>
                <a:cs typeface="Trebuchet MS"/>
              </a:rPr>
              <a:t>t</a:t>
            </a:r>
            <a:r>
              <a:rPr dirty="0" sz="2700" spc="-170">
                <a:latin typeface="Trebuchet MS"/>
                <a:cs typeface="Trebuchet MS"/>
              </a:rPr>
              <a:t>i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 spc="30">
                <a:latin typeface="Trebuchet MS"/>
                <a:cs typeface="Trebuchet MS"/>
              </a:rPr>
              <a:t>s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2700" spc="-195">
                <a:latin typeface="Trebuchet MS"/>
                <a:cs typeface="Trebuchet MS"/>
              </a:rPr>
              <a:t>c</a:t>
            </a:r>
            <a:r>
              <a:rPr dirty="0" sz="2700" spc="100">
                <a:latin typeface="Trebuchet MS"/>
                <a:cs typeface="Trebuchet MS"/>
              </a:rPr>
              <a:t>o</a:t>
            </a:r>
            <a:r>
              <a:rPr dirty="0" sz="2700" spc="-10">
                <a:latin typeface="Trebuchet MS"/>
                <a:cs typeface="Trebuchet MS"/>
              </a:rPr>
              <a:t>mm</a:t>
            </a:r>
            <a:r>
              <a:rPr dirty="0" sz="2700" spc="-55">
                <a:latin typeface="Trebuchet MS"/>
                <a:cs typeface="Trebuchet MS"/>
              </a:rPr>
              <a:t>u</a:t>
            </a:r>
            <a:r>
              <a:rPr dirty="0" sz="2700">
                <a:latin typeface="Trebuchet MS"/>
                <a:cs typeface="Trebuchet MS"/>
              </a:rPr>
              <a:t>n</a:t>
            </a:r>
            <a:r>
              <a:rPr dirty="0" sz="2700" spc="-170">
                <a:latin typeface="Trebuchet MS"/>
                <a:cs typeface="Trebuchet MS"/>
              </a:rPr>
              <a:t>i</a:t>
            </a:r>
            <a:r>
              <a:rPr dirty="0" sz="2700" spc="-175">
                <a:latin typeface="Trebuchet MS"/>
                <a:cs typeface="Trebuchet MS"/>
              </a:rPr>
              <a:t>c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90">
                <a:latin typeface="Trebuchet MS"/>
                <a:cs typeface="Trebuchet MS"/>
              </a:rPr>
              <a:t>t</a:t>
            </a:r>
            <a:r>
              <a:rPr dirty="0" sz="2700" spc="-170">
                <a:latin typeface="Trebuchet MS"/>
                <a:cs typeface="Trebuchet MS"/>
              </a:rPr>
              <a:t>i</a:t>
            </a:r>
            <a:r>
              <a:rPr dirty="0" sz="2700" spc="100">
                <a:latin typeface="Trebuchet MS"/>
                <a:cs typeface="Trebuchet MS"/>
              </a:rPr>
              <a:t>o</a:t>
            </a:r>
            <a:r>
              <a:rPr dirty="0" sz="2700">
                <a:latin typeface="Trebuchet MS"/>
                <a:cs typeface="Trebuchet MS"/>
              </a:rPr>
              <a:t>n</a:t>
            </a:r>
            <a:r>
              <a:rPr dirty="0" sz="2700" spc="-200">
                <a:latin typeface="Trebuchet MS"/>
                <a:cs typeface="Trebuchet MS"/>
              </a:rPr>
              <a:t> </a:t>
            </a:r>
            <a:r>
              <a:rPr dirty="0" sz="2700" spc="-50">
                <a:latin typeface="Trebuchet MS"/>
                <a:cs typeface="Trebuchet MS"/>
              </a:rPr>
              <a:t>p</a:t>
            </a:r>
            <a:r>
              <a:rPr dirty="0" sz="2700" spc="-185">
                <a:latin typeface="Trebuchet MS"/>
                <a:cs typeface="Trebuchet MS"/>
              </a:rPr>
              <a:t>r</a:t>
            </a:r>
            <a:r>
              <a:rPr dirty="0" sz="2700" spc="85">
                <a:latin typeface="Trebuchet MS"/>
                <a:cs typeface="Trebuchet MS"/>
              </a:rPr>
              <a:t>o</a:t>
            </a:r>
            <a:r>
              <a:rPr dirty="0" sz="2700" spc="-105">
                <a:latin typeface="Trebuchet MS"/>
                <a:cs typeface="Trebuchet MS"/>
              </a:rPr>
              <a:t>t</a:t>
            </a:r>
            <a:r>
              <a:rPr dirty="0" sz="2700" spc="100">
                <a:latin typeface="Trebuchet MS"/>
                <a:cs typeface="Trebuchet MS"/>
              </a:rPr>
              <a:t>o</a:t>
            </a:r>
            <a:r>
              <a:rPr dirty="0" sz="2700" spc="-195">
                <a:latin typeface="Trebuchet MS"/>
                <a:cs typeface="Trebuchet MS"/>
              </a:rPr>
              <a:t>c</a:t>
            </a:r>
            <a:r>
              <a:rPr dirty="0" sz="2700" spc="100">
                <a:latin typeface="Trebuchet MS"/>
                <a:cs typeface="Trebuchet MS"/>
              </a:rPr>
              <a:t>o</a:t>
            </a:r>
            <a:r>
              <a:rPr dirty="0" sz="2700" spc="-195">
                <a:latin typeface="Trebuchet MS"/>
                <a:cs typeface="Trebuchet MS"/>
              </a:rPr>
              <a:t>l</a:t>
            </a:r>
            <a:r>
              <a:rPr dirty="0" sz="2700" spc="30">
                <a:latin typeface="Trebuchet MS"/>
                <a:cs typeface="Trebuchet MS"/>
              </a:rPr>
              <a:t>s</a:t>
            </a: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latin typeface="Trebuchet MS"/>
                <a:cs typeface="Trebuchet MS"/>
              </a:rPr>
              <a:t>b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60">
                <a:latin typeface="Trebuchet MS"/>
                <a:cs typeface="Trebuchet MS"/>
              </a:rPr>
              <a:t>c</a:t>
            </a:r>
            <a:r>
              <a:rPr dirty="0" sz="2700" spc="-10">
                <a:latin typeface="Trebuchet MS"/>
                <a:cs typeface="Trebuchet MS"/>
              </a:rPr>
              <a:t>k</a:t>
            </a:r>
            <a:r>
              <a:rPr dirty="0" sz="2700" spc="-55">
                <a:latin typeface="Trebuchet MS"/>
                <a:cs typeface="Trebuchet MS"/>
              </a:rPr>
              <a:t>u</a:t>
            </a:r>
            <a:r>
              <a:rPr dirty="0" sz="2700" spc="-50">
                <a:latin typeface="Trebuchet MS"/>
                <a:cs typeface="Trebuchet MS"/>
              </a:rPr>
              <a:t>p</a:t>
            </a:r>
            <a:r>
              <a:rPr dirty="0" sz="2700" spc="-200">
                <a:latin typeface="Trebuchet MS"/>
                <a:cs typeface="Trebuchet MS"/>
              </a:rPr>
              <a:t> </a:t>
            </a:r>
            <a:r>
              <a:rPr dirty="0" sz="2700" spc="30">
                <a:latin typeface="Trebuchet MS"/>
                <a:cs typeface="Trebuchet MS"/>
              </a:rPr>
              <a:t>s</a:t>
            </a:r>
            <a:r>
              <a:rPr dirty="0" sz="2700" spc="-90">
                <a:latin typeface="Trebuchet MS"/>
                <a:cs typeface="Trebuchet MS"/>
              </a:rPr>
              <a:t>t</a:t>
            </a:r>
            <a:r>
              <a:rPr dirty="0" sz="2700" spc="-160">
                <a:latin typeface="Trebuchet MS"/>
                <a:cs typeface="Trebuchet MS"/>
              </a:rPr>
              <a:t>r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05">
                <a:latin typeface="Trebuchet MS"/>
                <a:cs typeface="Trebuchet MS"/>
              </a:rPr>
              <a:t>t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 spc="95">
                <a:latin typeface="Trebuchet MS"/>
                <a:cs typeface="Trebuchet MS"/>
              </a:rPr>
              <a:t>g</a:t>
            </a:r>
            <a:r>
              <a:rPr dirty="0" sz="2700" spc="-170">
                <a:latin typeface="Trebuchet MS"/>
                <a:cs typeface="Trebuchet MS"/>
              </a:rPr>
              <a:t>i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 spc="30">
                <a:latin typeface="Trebuchet MS"/>
                <a:cs typeface="Trebuchet MS"/>
              </a:rPr>
              <a:t>s</a:t>
            </a:r>
            <a:r>
              <a:rPr dirty="0" sz="2700" spc="-375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-85">
                <a:latin typeface="Trebuchet MS"/>
                <a:cs typeface="Trebuchet MS"/>
              </a:rPr>
              <a:t>recovery </a:t>
            </a:r>
            <a:r>
              <a:rPr dirty="0" sz="2700" spc="-110">
                <a:latin typeface="Trebuchet MS"/>
                <a:cs typeface="Trebuchet MS"/>
              </a:rPr>
              <a:t>procedures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Regular </a:t>
            </a:r>
            <a:r>
              <a:rPr dirty="0" sz="2700" spc="-50">
                <a:latin typeface="Trebuchet MS"/>
                <a:cs typeface="Trebuchet MS"/>
              </a:rPr>
              <a:t>testing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latin typeface="Trebuchet MS"/>
                <a:cs typeface="Trebuchet MS"/>
              </a:rPr>
              <a:t>updating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plan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crucial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ensure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8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team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discussing and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planning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disaster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263839"/>
            <a:ext cx="6304915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50" spc="420">
                <a:latin typeface="SimSun"/>
                <a:cs typeface="SimSun"/>
              </a:rPr>
              <a:t>T</a:t>
            </a:r>
            <a:r>
              <a:rPr dirty="0" sz="4650" spc="-375">
                <a:latin typeface="SimSun"/>
                <a:cs typeface="SimSun"/>
              </a:rPr>
              <a:t>r</a:t>
            </a:r>
            <a:r>
              <a:rPr dirty="0" sz="4650" spc="80">
                <a:latin typeface="SimSun"/>
                <a:cs typeface="SimSun"/>
              </a:rPr>
              <a:t>a</a:t>
            </a:r>
            <a:r>
              <a:rPr dirty="0" sz="4650" spc="-1025">
                <a:latin typeface="SimSun"/>
                <a:cs typeface="SimSun"/>
              </a:rPr>
              <a:t>i</a:t>
            </a:r>
            <a:r>
              <a:rPr dirty="0" sz="4650" spc="360">
                <a:latin typeface="SimSun"/>
                <a:cs typeface="SimSun"/>
              </a:rPr>
              <a:t>n</a:t>
            </a:r>
            <a:r>
              <a:rPr dirty="0" sz="4650" spc="-1025">
                <a:latin typeface="SimSun"/>
                <a:cs typeface="SimSun"/>
              </a:rPr>
              <a:t>i</a:t>
            </a:r>
            <a:r>
              <a:rPr dirty="0" sz="4650" spc="360">
                <a:latin typeface="SimSun"/>
                <a:cs typeface="SimSun"/>
              </a:rPr>
              <a:t>n</a:t>
            </a:r>
            <a:r>
              <a:rPr dirty="0" sz="4650" spc="140">
                <a:latin typeface="SimSun"/>
                <a:cs typeface="SimSun"/>
              </a:rPr>
              <a:t>g</a:t>
            </a:r>
            <a:r>
              <a:rPr dirty="0" sz="4650" spc="-1315">
                <a:latin typeface="SimSun"/>
                <a:cs typeface="SimSun"/>
              </a:rPr>
              <a:t> </a:t>
            </a:r>
            <a:r>
              <a:rPr dirty="0" sz="4650" spc="70">
                <a:latin typeface="SimSun"/>
                <a:cs typeface="SimSun"/>
              </a:rPr>
              <a:t>a</a:t>
            </a:r>
            <a:r>
              <a:rPr dirty="0" sz="4650" spc="360">
                <a:latin typeface="SimSun"/>
                <a:cs typeface="SimSun"/>
              </a:rPr>
              <a:t>n</a:t>
            </a:r>
            <a:r>
              <a:rPr dirty="0" sz="4650" spc="340">
                <a:latin typeface="SimSun"/>
                <a:cs typeface="SimSun"/>
              </a:rPr>
              <a:t>d</a:t>
            </a:r>
            <a:r>
              <a:rPr dirty="0" sz="4650" spc="-1315">
                <a:latin typeface="SimSun"/>
                <a:cs typeface="SimSun"/>
              </a:rPr>
              <a:t> </a:t>
            </a:r>
            <a:r>
              <a:rPr dirty="0" sz="4650" spc="415">
                <a:latin typeface="SimSun"/>
                <a:cs typeface="SimSun"/>
              </a:rPr>
              <a:t>A</a:t>
            </a:r>
            <a:r>
              <a:rPr dirty="0" sz="4650" spc="1195">
                <a:latin typeface="SimSun"/>
                <a:cs typeface="SimSun"/>
              </a:rPr>
              <a:t>w</a:t>
            </a:r>
            <a:r>
              <a:rPr dirty="0" sz="4650" spc="70">
                <a:latin typeface="SimSun"/>
                <a:cs typeface="SimSun"/>
              </a:rPr>
              <a:t>a</a:t>
            </a:r>
            <a:r>
              <a:rPr dirty="0" sz="4650" spc="-350">
                <a:latin typeface="SimSun"/>
                <a:cs typeface="SimSun"/>
              </a:rPr>
              <a:t>r</a:t>
            </a:r>
            <a:r>
              <a:rPr dirty="0" sz="4650" spc="30">
                <a:latin typeface="SimSun"/>
                <a:cs typeface="SimSun"/>
              </a:rPr>
              <a:t>e</a:t>
            </a:r>
            <a:r>
              <a:rPr dirty="0" sz="4650" spc="195">
                <a:latin typeface="SimSun"/>
                <a:cs typeface="SimSun"/>
              </a:rPr>
              <a:t>ne</a:t>
            </a:r>
            <a:r>
              <a:rPr dirty="0" sz="4650" spc="-300">
                <a:latin typeface="SimSun"/>
                <a:cs typeface="SimSun"/>
              </a:rPr>
              <a:t>ss</a:t>
            </a:r>
            <a:endParaRPr sz="4650">
              <a:latin typeface="SimSun"/>
              <a:cs typeface="SimSu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84419" y="3936486"/>
            <a:ext cx="2404250" cy="3378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9759" y="3916059"/>
            <a:ext cx="1534188" cy="27944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6620" y="4335159"/>
            <a:ext cx="2716299" cy="35830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89224" y="3016316"/>
            <a:ext cx="6864984" cy="41421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Training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employees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creating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awareness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about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disaster </a:t>
            </a:r>
            <a:r>
              <a:rPr dirty="0" sz="2700" spc="-85">
                <a:solidFill>
                  <a:srgbClr val="FFFFFF"/>
                </a:solidFill>
                <a:latin typeface="Trebuchet MS"/>
                <a:cs typeface="Trebuchet MS"/>
              </a:rPr>
              <a:t>recovery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vital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success.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Regular </a:t>
            </a:r>
            <a:r>
              <a:rPr dirty="0" sz="2700" spc="-70">
                <a:latin typeface="Trebuchet MS"/>
                <a:cs typeface="Trebuchet MS"/>
              </a:rPr>
              <a:t>training </a:t>
            </a:r>
            <a:r>
              <a:rPr dirty="0" sz="2700" spc="-55">
                <a:latin typeface="Trebuchet MS"/>
                <a:cs typeface="Trebuchet MS"/>
              </a:rPr>
              <a:t>sessions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700" spc="-20">
                <a:latin typeface="Trebuchet MS"/>
                <a:cs typeface="Trebuchet MS"/>
              </a:rPr>
              <a:t>mock </a:t>
            </a:r>
            <a:r>
              <a:rPr dirty="0" sz="2700" spc="-165">
                <a:latin typeface="Trebuchet MS"/>
                <a:cs typeface="Trebuchet MS"/>
              </a:rPr>
              <a:t>drills</a:t>
            </a:r>
            <a:r>
              <a:rPr dirty="0" sz="2700" spc="-16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latin typeface="Trebuchet MS"/>
                <a:cs typeface="Trebuchet MS"/>
              </a:rPr>
              <a:t>k</a:t>
            </a:r>
            <a:r>
              <a:rPr dirty="0" sz="2700">
                <a:latin typeface="Trebuchet MS"/>
                <a:cs typeface="Trebuchet MS"/>
              </a:rPr>
              <a:t>n</a:t>
            </a:r>
            <a:r>
              <a:rPr dirty="0" sz="2700" spc="100">
                <a:latin typeface="Trebuchet MS"/>
                <a:cs typeface="Trebuchet MS"/>
              </a:rPr>
              <a:t>o</a:t>
            </a:r>
            <a:r>
              <a:rPr dirty="0" sz="2700" spc="15">
                <a:latin typeface="Trebuchet MS"/>
                <a:cs typeface="Trebuchet MS"/>
              </a:rPr>
              <a:t>w</a:t>
            </a:r>
            <a:r>
              <a:rPr dirty="0" sz="2700" spc="-195">
                <a:latin typeface="Trebuchet MS"/>
                <a:cs typeface="Trebuchet MS"/>
              </a:rPr>
              <a:t>l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 spc="-50">
                <a:latin typeface="Trebuchet MS"/>
                <a:cs typeface="Trebuchet MS"/>
              </a:rPr>
              <a:t>d</a:t>
            </a:r>
            <a:r>
              <a:rPr dirty="0" sz="2700" spc="95">
                <a:latin typeface="Trebuchet MS"/>
                <a:cs typeface="Trebuchet MS"/>
              </a:rPr>
              <a:t>g</a:t>
            </a:r>
            <a:r>
              <a:rPr dirty="0" sz="2700" spc="-110">
                <a:latin typeface="Trebuchet MS"/>
                <a:cs typeface="Trebuchet MS"/>
              </a:rPr>
              <a:t>e</a:t>
            </a:r>
            <a:r>
              <a:rPr dirty="0" sz="2700" spc="-200">
                <a:latin typeface="Trebuchet MS"/>
                <a:cs typeface="Trebuchet MS"/>
              </a:rPr>
              <a:t> </a:t>
            </a:r>
            <a:r>
              <a:rPr dirty="0" sz="2700" spc="30">
                <a:latin typeface="Trebuchet MS"/>
                <a:cs typeface="Trebuchet MS"/>
              </a:rPr>
              <a:t>s</a:t>
            </a:r>
            <a:r>
              <a:rPr dirty="0" sz="2700" spc="-5">
                <a:latin typeface="Trebuchet MS"/>
                <a:cs typeface="Trebuchet MS"/>
              </a:rPr>
              <a:t>h</a:t>
            </a:r>
            <a:r>
              <a:rPr dirty="0" sz="2700" spc="-70">
                <a:latin typeface="Trebuchet MS"/>
                <a:cs typeface="Trebuchet MS"/>
              </a:rPr>
              <a:t>a</a:t>
            </a:r>
            <a:r>
              <a:rPr dirty="0" sz="2700" spc="-140">
                <a:latin typeface="Trebuchet MS"/>
                <a:cs typeface="Trebuchet MS"/>
              </a:rPr>
              <a:t>r</a:t>
            </a:r>
            <a:r>
              <a:rPr dirty="0" sz="2700" spc="-170">
                <a:latin typeface="Trebuchet MS"/>
                <a:cs typeface="Trebuchet MS"/>
              </a:rPr>
              <a:t>i</a:t>
            </a:r>
            <a:r>
              <a:rPr dirty="0" sz="2700">
                <a:latin typeface="Trebuchet MS"/>
                <a:cs typeface="Trebuchet MS"/>
              </a:rPr>
              <a:t>n</a:t>
            </a:r>
            <a:r>
              <a:rPr dirty="0" sz="2700" spc="95">
                <a:latin typeface="Trebuchet MS"/>
                <a:cs typeface="Trebuchet MS"/>
              </a:rPr>
              <a:t>g</a:t>
            </a:r>
            <a:r>
              <a:rPr dirty="0" sz="2700" spc="-195">
                <a:latin typeface="Trebuchet MS"/>
                <a:cs typeface="Trebuchet MS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2700" spc="-4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7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2700" spc="-95">
                <a:solidFill>
                  <a:srgbClr val="FFFFFF"/>
                </a:solidFill>
                <a:latin typeface="Trebuchet MS"/>
                <a:cs typeface="Trebuchet MS"/>
              </a:rPr>
              <a:t>overall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resilience.</a:t>
            </a:r>
            <a:r>
              <a:rPr dirty="0" sz="270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slide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Trebuchet MS"/>
                <a:cs typeface="Trebuchet MS"/>
              </a:rPr>
              <a:t>illustrates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training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session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employees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dirty="0" sz="27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disaster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7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-1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7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3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1068685">
              <a:lnSpc>
                <a:spcPct val="100000"/>
              </a:lnSpc>
              <a:spcBef>
                <a:spcPts val="125"/>
              </a:spcBef>
            </a:pPr>
            <a:r>
              <a:rPr dirty="0" spc="-10"/>
              <a:t>Continuous</a:t>
            </a:r>
            <a:r>
              <a:rPr dirty="0" spc="-75"/>
              <a:t> </a:t>
            </a:r>
            <a:r>
              <a:rPr dirty="0" spc="-30"/>
              <a:t>Monitoring</a:t>
            </a:r>
            <a:r>
              <a:rPr dirty="0" spc="-70"/>
              <a:t> </a:t>
            </a:r>
            <a:r>
              <a:rPr dirty="0" spc="10"/>
              <a:t>and</a:t>
            </a:r>
            <a:r>
              <a:rPr dirty="0" spc="-70"/>
              <a:t> </a:t>
            </a:r>
            <a:r>
              <a:rPr dirty="0"/>
              <a:t>Improvement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2905317" y="4089429"/>
            <a:ext cx="5024120" cy="1452245"/>
            <a:chOff x="12905317" y="4089429"/>
            <a:chExt cx="5024120" cy="14522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82899" y="4089429"/>
              <a:ext cx="3210291" cy="3284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1306" y="4489479"/>
              <a:ext cx="1895533" cy="3244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21828" y="4469620"/>
              <a:ext cx="848967" cy="27168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437868" y="4469620"/>
              <a:ext cx="491490" cy="271780"/>
            </a:xfrm>
            <a:custGeom>
              <a:avLst/>
              <a:gdLst/>
              <a:ahLst/>
              <a:cxnLst/>
              <a:rect l="l" t="t" r="r" b="b"/>
              <a:pathLst>
                <a:path w="491490" h="271779">
                  <a:moveTo>
                    <a:pt x="93027" y="116469"/>
                  </a:moveTo>
                  <a:lnTo>
                    <a:pt x="35160" y="116469"/>
                  </a:lnTo>
                  <a:lnTo>
                    <a:pt x="36088" y="107167"/>
                  </a:lnTo>
                  <a:lnTo>
                    <a:pt x="37981" y="102497"/>
                  </a:lnTo>
                  <a:lnTo>
                    <a:pt x="46066" y="94412"/>
                  </a:lnTo>
                  <a:lnTo>
                    <a:pt x="50543" y="90750"/>
                  </a:lnTo>
                  <a:lnTo>
                    <a:pt x="55426" y="87494"/>
                  </a:lnTo>
                  <a:lnTo>
                    <a:pt x="60310" y="84184"/>
                  </a:lnTo>
                  <a:lnTo>
                    <a:pt x="65302" y="82529"/>
                  </a:lnTo>
                  <a:lnTo>
                    <a:pt x="70402" y="82529"/>
                  </a:lnTo>
                  <a:lnTo>
                    <a:pt x="75326" y="82580"/>
                  </a:lnTo>
                  <a:lnTo>
                    <a:pt x="81960" y="83058"/>
                  </a:lnTo>
                  <a:lnTo>
                    <a:pt x="90302" y="83964"/>
                  </a:lnTo>
                  <a:lnTo>
                    <a:pt x="100354" y="85297"/>
                  </a:lnTo>
                  <a:lnTo>
                    <a:pt x="93027" y="116469"/>
                  </a:lnTo>
                  <a:close/>
                </a:path>
                <a:path w="491490" h="271779">
                  <a:moveTo>
                    <a:pt x="42811" y="267367"/>
                  </a:moveTo>
                  <a:lnTo>
                    <a:pt x="2278" y="267367"/>
                  </a:lnTo>
                  <a:lnTo>
                    <a:pt x="2178" y="116469"/>
                  </a:lnTo>
                  <a:lnTo>
                    <a:pt x="2136" y="115111"/>
                  </a:lnTo>
                  <a:lnTo>
                    <a:pt x="1709" y="108595"/>
                  </a:lnTo>
                  <a:lnTo>
                    <a:pt x="996" y="100176"/>
                  </a:lnTo>
                  <a:lnTo>
                    <a:pt x="0" y="89854"/>
                  </a:lnTo>
                  <a:lnTo>
                    <a:pt x="38334" y="84645"/>
                  </a:lnTo>
                  <a:lnTo>
                    <a:pt x="36088" y="107167"/>
                  </a:lnTo>
                  <a:lnTo>
                    <a:pt x="35594" y="108384"/>
                  </a:lnTo>
                  <a:lnTo>
                    <a:pt x="34835" y="116144"/>
                  </a:lnTo>
                  <a:lnTo>
                    <a:pt x="35160" y="116469"/>
                  </a:lnTo>
                  <a:lnTo>
                    <a:pt x="93027" y="116469"/>
                  </a:lnTo>
                  <a:lnTo>
                    <a:pt x="91764" y="121841"/>
                  </a:lnTo>
                  <a:lnTo>
                    <a:pt x="73251" y="121841"/>
                  </a:lnTo>
                  <a:lnTo>
                    <a:pt x="70809" y="122004"/>
                  </a:lnTo>
                  <a:lnTo>
                    <a:pt x="68530" y="122004"/>
                  </a:lnTo>
                  <a:lnTo>
                    <a:pt x="65682" y="123442"/>
                  </a:lnTo>
                  <a:lnTo>
                    <a:pt x="58899" y="129139"/>
                  </a:lnTo>
                  <a:lnTo>
                    <a:pt x="55806" y="132395"/>
                  </a:lnTo>
                  <a:lnTo>
                    <a:pt x="52985" y="136084"/>
                  </a:lnTo>
                  <a:lnTo>
                    <a:pt x="49132" y="140751"/>
                  </a:lnTo>
                  <a:lnTo>
                    <a:pt x="45741" y="145525"/>
                  </a:lnTo>
                  <a:lnTo>
                    <a:pt x="42811" y="150409"/>
                  </a:lnTo>
                  <a:lnTo>
                    <a:pt x="42811" y="267367"/>
                  </a:lnTo>
                  <a:close/>
                </a:path>
                <a:path w="491490" h="271779">
                  <a:moveTo>
                    <a:pt x="35160" y="116469"/>
                  </a:moveTo>
                  <a:lnTo>
                    <a:pt x="34835" y="116144"/>
                  </a:lnTo>
                  <a:lnTo>
                    <a:pt x="35594" y="108384"/>
                  </a:lnTo>
                  <a:lnTo>
                    <a:pt x="36088" y="107167"/>
                  </a:lnTo>
                  <a:lnTo>
                    <a:pt x="35160" y="116469"/>
                  </a:lnTo>
                  <a:close/>
                </a:path>
                <a:path w="491490" h="271779">
                  <a:moveTo>
                    <a:pt x="91075" y="124771"/>
                  </a:moveTo>
                  <a:lnTo>
                    <a:pt x="80006" y="122763"/>
                  </a:lnTo>
                  <a:lnTo>
                    <a:pt x="73251" y="121841"/>
                  </a:lnTo>
                  <a:lnTo>
                    <a:pt x="91764" y="121841"/>
                  </a:lnTo>
                  <a:lnTo>
                    <a:pt x="91075" y="124771"/>
                  </a:lnTo>
                  <a:close/>
                </a:path>
                <a:path w="491490" h="271779">
                  <a:moveTo>
                    <a:pt x="154833" y="267367"/>
                  </a:moveTo>
                  <a:lnTo>
                    <a:pt x="114301" y="267367"/>
                  </a:lnTo>
                  <a:lnTo>
                    <a:pt x="114301" y="86273"/>
                  </a:lnTo>
                  <a:lnTo>
                    <a:pt x="154833" y="81715"/>
                  </a:lnTo>
                  <a:lnTo>
                    <a:pt x="154833" y="267367"/>
                  </a:lnTo>
                  <a:close/>
                </a:path>
                <a:path w="491490" h="271779">
                  <a:moveTo>
                    <a:pt x="142055" y="69670"/>
                  </a:moveTo>
                  <a:lnTo>
                    <a:pt x="127893" y="69670"/>
                  </a:lnTo>
                  <a:lnTo>
                    <a:pt x="121979" y="67282"/>
                  </a:lnTo>
                  <a:lnTo>
                    <a:pt x="117149" y="62507"/>
                  </a:lnTo>
                  <a:lnTo>
                    <a:pt x="112375" y="57678"/>
                  </a:lnTo>
                  <a:lnTo>
                    <a:pt x="110031" y="51872"/>
                  </a:lnTo>
                  <a:lnTo>
                    <a:pt x="110031" y="37656"/>
                  </a:lnTo>
                  <a:lnTo>
                    <a:pt x="112375" y="31877"/>
                  </a:lnTo>
                  <a:lnTo>
                    <a:pt x="121979" y="22273"/>
                  </a:lnTo>
                  <a:lnTo>
                    <a:pt x="127893" y="19859"/>
                  </a:lnTo>
                  <a:lnTo>
                    <a:pt x="142055" y="19859"/>
                  </a:lnTo>
                  <a:lnTo>
                    <a:pt x="148159" y="22246"/>
                  </a:lnTo>
                  <a:lnTo>
                    <a:pt x="153205" y="27021"/>
                  </a:lnTo>
                  <a:lnTo>
                    <a:pt x="158251" y="31742"/>
                  </a:lnTo>
                  <a:lnTo>
                    <a:pt x="160775" y="37656"/>
                  </a:lnTo>
                  <a:lnTo>
                    <a:pt x="160775" y="51872"/>
                  </a:lnTo>
                  <a:lnTo>
                    <a:pt x="158251" y="57814"/>
                  </a:lnTo>
                  <a:lnTo>
                    <a:pt x="153205" y="62589"/>
                  </a:lnTo>
                  <a:lnTo>
                    <a:pt x="148159" y="67309"/>
                  </a:lnTo>
                  <a:lnTo>
                    <a:pt x="142055" y="69670"/>
                  </a:lnTo>
                  <a:close/>
                </a:path>
                <a:path w="491490" h="271779">
                  <a:moveTo>
                    <a:pt x="302874" y="234567"/>
                  </a:moveTo>
                  <a:lnTo>
                    <a:pt x="241691" y="234567"/>
                  </a:lnTo>
                  <a:lnTo>
                    <a:pt x="245082" y="234187"/>
                  </a:lnTo>
                  <a:lnTo>
                    <a:pt x="251756" y="232667"/>
                  </a:lnTo>
                  <a:lnTo>
                    <a:pt x="254664" y="231631"/>
                  </a:lnTo>
                  <a:lnTo>
                    <a:pt x="259326" y="229113"/>
                  </a:lnTo>
                  <a:lnTo>
                    <a:pt x="261089" y="227648"/>
                  </a:lnTo>
                  <a:lnTo>
                    <a:pt x="262228" y="226021"/>
                  </a:lnTo>
                  <a:lnTo>
                    <a:pt x="263422" y="224393"/>
                  </a:lnTo>
                  <a:lnTo>
                    <a:pt x="264019" y="222711"/>
                  </a:lnTo>
                  <a:lnTo>
                    <a:pt x="264019" y="220974"/>
                  </a:lnTo>
                  <a:lnTo>
                    <a:pt x="263802" y="216525"/>
                  </a:lnTo>
                  <a:lnTo>
                    <a:pt x="262119" y="212591"/>
                  </a:lnTo>
                  <a:lnTo>
                    <a:pt x="258973" y="209173"/>
                  </a:lnTo>
                  <a:lnTo>
                    <a:pt x="255826" y="205700"/>
                  </a:lnTo>
                  <a:lnTo>
                    <a:pt x="251268" y="202363"/>
                  </a:lnTo>
                  <a:lnTo>
                    <a:pt x="239330" y="195906"/>
                  </a:lnTo>
                  <a:lnTo>
                    <a:pt x="232656" y="192515"/>
                  </a:lnTo>
                  <a:lnTo>
                    <a:pt x="217952" y="185461"/>
                  </a:lnTo>
                  <a:lnTo>
                    <a:pt x="210871" y="181256"/>
                  </a:lnTo>
                  <a:lnTo>
                    <a:pt x="183366" y="152362"/>
                  </a:lnTo>
                  <a:lnTo>
                    <a:pt x="179291" y="123089"/>
                  </a:lnTo>
                  <a:lnTo>
                    <a:pt x="181326" y="115954"/>
                  </a:lnTo>
                  <a:lnTo>
                    <a:pt x="213638" y="87684"/>
                  </a:lnTo>
                  <a:lnTo>
                    <a:pt x="234990" y="82529"/>
                  </a:lnTo>
                  <a:lnTo>
                    <a:pt x="248609" y="82529"/>
                  </a:lnTo>
                  <a:lnTo>
                    <a:pt x="288690" y="88776"/>
                  </a:lnTo>
                  <a:lnTo>
                    <a:pt x="299261" y="91401"/>
                  </a:lnTo>
                  <a:lnTo>
                    <a:pt x="293710" y="119643"/>
                  </a:lnTo>
                  <a:lnTo>
                    <a:pt x="235641" y="119643"/>
                  </a:lnTo>
                  <a:lnTo>
                    <a:pt x="230676" y="120973"/>
                  </a:lnTo>
                  <a:lnTo>
                    <a:pt x="223296" y="126290"/>
                  </a:lnTo>
                  <a:lnTo>
                    <a:pt x="221452" y="129383"/>
                  </a:lnTo>
                  <a:lnTo>
                    <a:pt x="221560" y="136166"/>
                  </a:lnTo>
                  <a:lnTo>
                    <a:pt x="267410" y="164381"/>
                  </a:lnTo>
                  <a:lnTo>
                    <a:pt x="274518" y="168586"/>
                  </a:lnTo>
                  <a:lnTo>
                    <a:pt x="301550" y="196913"/>
                  </a:lnTo>
                  <a:lnTo>
                    <a:pt x="305854" y="217149"/>
                  </a:lnTo>
                  <a:lnTo>
                    <a:pt x="305257" y="224393"/>
                  </a:lnTo>
                  <a:lnTo>
                    <a:pt x="305149" y="225207"/>
                  </a:lnTo>
                  <a:lnTo>
                    <a:pt x="303798" y="231901"/>
                  </a:lnTo>
                  <a:lnTo>
                    <a:pt x="302874" y="234567"/>
                  </a:lnTo>
                  <a:close/>
                </a:path>
                <a:path w="491490" h="271779">
                  <a:moveTo>
                    <a:pt x="291854" y="129085"/>
                  </a:moveTo>
                  <a:lnTo>
                    <a:pt x="253845" y="120132"/>
                  </a:lnTo>
                  <a:lnTo>
                    <a:pt x="247578" y="119643"/>
                  </a:lnTo>
                  <a:lnTo>
                    <a:pt x="293710" y="119643"/>
                  </a:lnTo>
                  <a:lnTo>
                    <a:pt x="291854" y="129085"/>
                  </a:lnTo>
                  <a:close/>
                </a:path>
                <a:path w="491490" h="271779">
                  <a:moveTo>
                    <a:pt x="244621" y="271681"/>
                  </a:moveTo>
                  <a:lnTo>
                    <a:pt x="237893" y="271681"/>
                  </a:lnTo>
                  <a:lnTo>
                    <a:pt x="231676" y="271594"/>
                  </a:lnTo>
                  <a:lnTo>
                    <a:pt x="187664" y="265429"/>
                  </a:lnTo>
                  <a:lnTo>
                    <a:pt x="177501" y="262565"/>
                  </a:lnTo>
                  <a:lnTo>
                    <a:pt x="185233" y="225207"/>
                  </a:lnTo>
                  <a:lnTo>
                    <a:pt x="195483" y="227847"/>
                  </a:lnTo>
                  <a:lnTo>
                    <a:pt x="204502" y="229988"/>
                  </a:lnTo>
                  <a:lnTo>
                    <a:pt x="212290" y="231631"/>
                  </a:lnTo>
                  <a:lnTo>
                    <a:pt x="218847" y="232776"/>
                  </a:lnTo>
                  <a:lnTo>
                    <a:pt x="226769" y="233970"/>
                  </a:lnTo>
                  <a:lnTo>
                    <a:pt x="233226" y="234567"/>
                  </a:lnTo>
                  <a:lnTo>
                    <a:pt x="302874" y="234567"/>
                  </a:lnTo>
                  <a:lnTo>
                    <a:pt x="301596" y="238255"/>
                  </a:lnTo>
                  <a:lnTo>
                    <a:pt x="267247" y="267747"/>
                  </a:lnTo>
                  <a:lnTo>
                    <a:pt x="251760" y="270902"/>
                  </a:lnTo>
                  <a:lnTo>
                    <a:pt x="244621" y="271681"/>
                  </a:lnTo>
                  <a:close/>
                </a:path>
                <a:path w="491490" h="271779">
                  <a:moveTo>
                    <a:pt x="368527" y="267367"/>
                  </a:moveTo>
                  <a:lnTo>
                    <a:pt x="327995" y="267367"/>
                  </a:lnTo>
                  <a:lnTo>
                    <a:pt x="327995" y="4557"/>
                  </a:lnTo>
                  <a:lnTo>
                    <a:pt x="368527" y="0"/>
                  </a:lnTo>
                  <a:lnTo>
                    <a:pt x="368527" y="142840"/>
                  </a:lnTo>
                  <a:lnTo>
                    <a:pt x="425953" y="142840"/>
                  </a:lnTo>
                  <a:lnTo>
                    <a:pt x="409222" y="157490"/>
                  </a:lnTo>
                  <a:lnTo>
                    <a:pt x="428189" y="183698"/>
                  </a:lnTo>
                  <a:lnTo>
                    <a:pt x="379026" y="183698"/>
                  </a:lnTo>
                  <a:lnTo>
                    <a:pt x="368527" y="192895"/>
                  </a:lnTo>
                  <a:lnTo>
                    <a:pt x="368527" y="267367"/>
                  </a:lnTo>
                  <a:close/>
                </a:path>
                <a:path w="491490" h="271779">
                  <a:moveTo>
                    <a:pt x="425953" y="142840"/>
                  </a:moveTo>
                  <a:lnTo>
                    <a:pt x="368527" y="142840"/>
                  </a:lnTo>
                  <a:lnTo>
                    <a:pt x="433314" y="85866"/>
                  </a:lnTo>
                  <a:lnTo>
                    <a:pt x="491020" y="85866"/>
                  </a:lnTo>
                  <a:lnTo>
                    <a:pt x="425953" y="142840"/>
                  </a:lnTo>
                  <a:close/>
                </a:path>
                <a:path w="491490" h="271779">
                  <a:moveTo>
                    <a:pt x="488741" y="267367"/>
                  </a:moveTo>
                  <a:lnTo>
                    <a:pt x="438034" y="267367"/>
                  </a:lnTo>
                  <a:lnTo>
                    <a:pt x="379026" y="183698"/>
                  </a:lnTo>
                  <a:lnTo>
                    <a:pt x="428189" y="183698"/>
                  </a:lnTo>
                  <a:lnTo>
                    <a:pt x="488741" y="2673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317" y="4904587"/>
              <a:ext cx="1770751" cy="2367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46166" y="4869670"/>
              <a:ext cx="2464075" cy="3442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6162" y="5269720"/>
              <a:ext cx="1610076" cy="27168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0555" y="3590812"/>
            <a:ext cx="5731510" cy="4425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L="12700" marR="5080" indent="137795">
              <a:lnSpc>
                <a:spcPct val="101000"/>
              </a:lnSpc>
              <a:spcBef>
                <a:spcPts val="90"/>
              </a:spcBef>
            </a:pPr>
            <a:r>
              <a:rPr dirty="0" sz="2600" spc="-20">
                <a:solidFill>
                  <a:srgbClr val="FFFFFF"/>
                </a:solidFill>
                <a:latin typeface="Trebuchet MS"/>
                <a:cs typeface="Trebuchet MS"/>
              </a:rPr>
              <a:t>Disaster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Trebuchet MS"/>
                <a:cs typeface="Trebuchet MS"/>
              </a:rPr>
              <a:t>recovery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ongoing</a:t>
            </a:r>
            <a:r>
              <a:rPr dirty="0" sz="2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dirty="0" sz="2600" spc="-7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-4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2600" spc="-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80">
                <a:latin typeface="Trebuchet MS"/>
                <a:cs typeface="Trebuchet MS"/>
              </a:rPr>
              <a:t>c</a:t>
            </a:r>
            <a:r>
              <a:rPr dirty="0" sz="2600" spc="110">
                <a:latin typeface="Trebuchet MS"/>
                <a:cs typeface="Trebuchet MS"/>
              </a:rPr>
              <a:t>o</a:t>
            </a:r>
            <a:r>
              <a:rPr dirty="0" sz="2600" spc="15">
                <a:latin typeface="Trebuchet MS"/>
                <a:cs typeface="Trebuchet MS"/>
              </a:rPr>
              <a:t>n</a:t>
            </a:r>
            <a:r>
              <a:rPr dirty="0" sz="2600" spc="-80">
                <a:latin typeface="Trebuchet MS"/>
                <a:cs typeface="Trebuchet MS"/>
              </a:rPr>
              <a:t>t</a:t>
            </a:r>
            <a:r>
              <a:rPr dirty="0" sz="2600" spc="-155">
                <a:latin typeface="Trebuchet MS"/>
                <a:cs typeface="Trebuchet MS"/>
              </a:rPr>
              <a:t>i</a:t>
            </a:r>
            <a:r>
              <a:rPr dirty="0" sz="2600" spc="15">
                <a:latin typeface="Trebuchet MS"/>
                <a:cs typeface="Trebuchet MS"/>
              </a:rPr>
              <a:t>n</a:t>
            </a:r>
            <a:r>
              <a:rPr dirty="0" sz="2600" spc="-40">
                <a:latin typeface="Trebuchet MS"/>
                <a:cs typeface="Trebuchet MS"/>
              </a:rPr>
              <a:t>u</a:t>
            </a:r>
            <a:r>
              <a:rPr dirty="0" sz="2600" spc="110">
                <a:latin typeface="Trebuchet MS"/>
                <a:cs typeface="Trebuchet MS"/>
              </a:rPr>
              <a:t>o</a:t>
            </a:r>
            <a:r>
              <a:rPr dirty="0" sz="2600" spc="-40">
                <a:latin typeface="Trebuchet MS"/>
                <a:cs typeface="Trebuchet MS"/>
              </a:rPr>
              <a:t>u</a:t>
            </a:r>
            <a:r>
              <a:rPr dirty="0" sz="2600" spc="40">
                <a:latin typeface="Trebuchet MS"/>
                <a:cs typeface="Trebuchet MS"/>
              </a:rPr>
              <a:t>s</a:t>
            </a:r>
            <a:r>
              <a:rPr dirty="0" sz="2600" spc="-185">
                <a:latin typeface="Trebuchet MS"/>
                <a:cs typeface="Trebuchet MS"/>
              </a:rPr>
              <a:t> </a:t>
            </a:r>
            <a:r>
              <a:rPr dirty="0" sz="2600" spc="10">
                <a:latin typeface="Trebuchet MS"/>
                <a:cs typeface="Trebuchet MS"/>
              </a:rPr>
              <a:t>m</a:t>
            </a:r>
            <a:r>
              <a:rPr dirty="0" sz="2600" spc="110">
                <a:latin typeface="Trebuchet MS"/>
                <a:cs typeface="Trebuchet MS"/>
              </a:rPr>
              <a:t>o</a:t>
            </a:r>
            <a:r>
              <a:rPr dirty="0" sz="2600" spc="15">
                <a:latin typeface="Trebuchet MS"/>
                <a:cs typeface="Trebuchet MS"/>
              </a:rPr>
              <a:t>n</a:t>
            </a:r>
            <a:r>
              <a:rPr dirty="0" sz="2600" spc="-155">
                <a:latin typeface="Trebuchet MS"/>
                <a:cs typeface="Trebuchet MS"/>
              </a:rPr>
              <a:t>i</a:t>
            </a:r>
            <a:r>
              <a:rPr dirty="0" sz="2600" spc="-95">
                <a:latin typeface="Trebuchet MS"/>
                <a:cs typeface="Trebuchet MS"/>
              </a:rPr>
              <a:t>t</a:t>
            </a:r>
            <a:r>
              <a:rPr dirty="0" sz="2600" spc="110">
                <a:latin typeface="Trebuchet MS"/>
                <a:cs typeface="Trebuchet MS"/>
              </a:rPr>
              <a:t>o</a:t>
            </a:r>
            <a:r>
              <a:rPr dirty="0" sz="2600" spc="-130">
                <a:latin typeface="Trebuchet MS"/>
                <a:cs typeface="Trebuchet MS"/>
              </a:rPr>
              <a:t>r</a:t>
            </a:r>
            <a:r>
              <a:rPr dirty="0" sz="2600" spc="-155">
                <a:latin typeface="Trebuchet MS"/>
                <a:cs typeface="Trebuchet MS"/>
              </a:rPr>
              <a:t>i</a:t>
            </a:r>
            <a:r>
              <a:rPr dirty="0" sz="2600" spc="15">
                <a:latin typeface="Trebuchet MS"/>
                <a:cs typeface="Trebuchet MS"/>
              </a:rPr>
              <a:t>n</a:t>
            </a:r>
            <a:r>
              <a:rPr dirty="0" sz="2600" spc="105">
                <a:latin typeface="Trebuchet MS"/>
                <a:cs typeface="Trebuchet MS"/>
              </a:rPr>
              <a:t>g</a:t>
            </a:r>
            <a:r>
              <a:rPr dirty="0" sz="2600" spc="-185"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2600" spc="-75">
                <a:latin typeface="Trebuchet MS"/>
                <a:cs typeface="Trebuchet MS"/>
              </a:rPr>
              <a:t>improvement</a:t>
            </a:r>
            <a:r>
              <a:rPr dirty="0" sz="2600" spc="-75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Regular </a:t>
            </a:r>
            <a:r>
              <a:rPr dirty="0" sz="2600" spc="-105">
                <a:latin typeface="Trebuchet MS"/>
                <a:cs typeface="Trebuchet MS"/>
              </a:rPr>
              <a:t>audits</a:t>
            </a:r>
            <a:r>
              <a:rPr dirty="0" sz="2600" spc="-105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2600" spc="-60">
                <a:latin typeface="Trebuchet MS"/>
                <a:cs typeface="Trebuchet MS"/>
              </a:rPr>
              <a:t>risk </a:t>
            </a:r>
            <a:r>
              <a:rPr dirty="0" sz="2600" spc="-55">
                <a:latin typeface="Trebuchet MS"/>
                <a:cs typeface="Trebuchet MS"/>
              </a:rPr>
              <a:t> </a:t>
            </a:r>
            <a:r>
              <a:rPr dirty="0" sz="2600" spc="-55">
                <a:latin typeface="Trebuchet MS"/>
                <a:cs typeface="Trebuchet MS"/>
              </a:rPr>
              <a:t>a</a:t>
            </a:r>
            <a:r>
              <a:rPr dirty="0" sz="2600" spc="40">
                <a:latin typeface="Trebuchet MS"/>
                <a:cs typeface="Trebuchet MS"/>
              </a:rPr>
              <a:t>ss</a:t>
            </a:r>
            <a:r>
              <a:rPr dirty="0" sz="2600" spc="-90">
                <a:latin typeface="Trebuchet MS"/>
                <a:cs typeface="Trebuchet MS"/>
              </a:rPr>
              <a:t>e</a:t>
            </a:r>
            <a:r>
              <a:rPr dirty="0" sz="2600" spc="40">
                <a:latin typeface="Trebuchet MS"/>
                <a:cs typeface="Trebuchet MS"/>
              </a:rPr>
              <a:t>ss</a:t>
            </a:r>
            <a:r>
              <a:rPr dirty="0" sz="2600" spc="10">
                <a:latin typeface="Trebuchet MS"/>
                <a:cs typeface="Trebuchet MS"/>
              </a:rPr>
              <a:t>m</a:t>
            </a:r>
            <a:r>
              <a:rPr dirty="0" sz="2600" spc="-90">
                <a:latin typeface="Trebuchet MS"/>
                <a:cs typeface="Trebuchet MS"/>
              </a:rPr>
              <a:t>e</a:t>
            </a:r>
            <a:r>
              <a:rPr dirty="0" sz="2600" spc="15">
                <a:latin typeface="Trebuchet MS"/>
                <a:cs typeface="Trebuchet MS"/>
              </a:rPr>
              <a:t>n</a:t>
            </a:r>
            <a:r>
              <a:rPr dirty="0" sz="2600" spc="-80">
                <a:latin typeface="Trebuchet MS"/>
                <a:cs typeface="Trebuchet MS"/>
              </a:rPr>
              <a:t>t</a:t>
            </a:r>
            <a:r>
              <a:rPr dirty="0" sz="2600" spc="40">
                <a:latin typeface="Trebuchet MS"/>
                <a:cs typeface="Trebuchet MS"/>
              </a:rPr>
              <a:t>s</a:t>
            </a:r>
            <a:r>
              <a:rPr dirty="0" sz="2600" spc="-40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55">
                <a:latin typeface="Trebuchet MS"/>
                <a:cs typeface="Trebuchet MS"/>
              </a:rPr>
              <a:t>i</a:t>
            </a:r>
            <a:r>
              <a:rPr dirty="0" sz="2600" spc="15">
                <a:latin typeface="Trebuchet MS"/>
                <a:cs typeface="Trebuchet MS"/>
              </a:rPr>
              <a:t>n</a:t>
            </a:r>
            <a:r>
              <a:rPr dirty="0" sz="2600" spc="-145">
                <a:latin typeface="Trebuchet MS"/>
                <a:cs typeface="Trebuchet MS"/>
              </a:rPr>
              <a:t>c</a:t>
            </a:r>
            <a:r>
              <a:rPr dirty="0" sz="2600" spc="-155">
                <a:latin typeface="Trebuchet MS"/>
                <a:cs typeface="Trebuchet MS"/>
              </a:rPr>
              <a:t>i</a:t>
            </a:r>
            <a:r>
              <a:rPr dirty="0" sz="2600" spc="-35">
                <a:latin typeface="Trebuchet MS"/>
                <a:cs typeface="Trebuchet MS"/>
              </a:rPr>
              <a:t>d</a:t>
            </a:r>
            <a:r>
              <a:rPr dirty="0" sz="2600" spc="-90">
                <a:latin typeface="Trebuchet MS"/>
                <a:cs typeface="Trebuchet MS"/>
              </a:rPr>
              <a:t>e</a:t>
            </a:r>
            <a:r>
              <a:rPr dirty="0" sz="2600" spc="15">
                <a:latin typeface="Trebuchet MS"/>
                <a:cs typeface="Trebuchet MS"/>
              </a:rPr>
              <a:t>n</a:t>
            </a:r>
            <a:r>
              <a:rPr dirty="0" sz="2600" spc="-80">
                <a:latin typeface="Trebuchet MS"/>
                <a:cs typeface="Trebuchet MS"/>
              </a:rPr>
              <a:t>t</a:t>
            </a:r>
            <a:r>
              <a:rPr dirty="0" sz="2600" spc="-185">
                <a:latin typeface="Trebuchet MS"/>
                <a:cs typeface="Trebuchet MS"/>
              </a:rPr>
              <a:t> </a:t>
            </a:r>
            <a:r>
              <a:rPr dirty="0" sz="2600" spc="-170">
                <a:latin typeface="Trebuchet MS"/>
                <a:cs typeface="Trebuchet MS"/>
              </a:rPr>
              <a:t>r</a:t>
            </a:r>
            <a:r>
              <a:rPr dirty="0" sz="2600" spc="-90">
                <a:latin typeface="Trebuchet MS"/>
                <a:cs typeface="Trebuchet MS"/>
              </a:rPr>
              <a:t>e</a:t>
            </a:r>
            <a:r>
              <a:rPr dirty="0" sz="2600" spc="40">
                <a:latin typeface="Trebuchet MS"/>
                <a:cs typeface="Trebuchet MS"/>
              </a:rPr>
              <a:t>s</a:t>
            </a:r>
            <a:r>
              <a:rPr dirty="0" sz="2600" spc="-35">
                <a:latin typeface="Trebuchet MS"/>
                <a:cs typeface="Trebuchet MS"/>
              </a:rPr>
              <a:t>p</a:t>
            </a:r>
            <a:r>
              <a:rPr dirty="0" sz="2600" spc="110">
                <a:latin typeface="Trebuchet MS"/>
                <a:cs typeface="Trebuchet MS"/>
              </a:rPr>
              <a:t>o</a:t>
            </a:r>
            <a:r>
              <a:rPr dirty="0" sz="2600" spc="15">
                <a:latin typeface="Trebuchet MS"/>
                <a:cs typeface="Trebuchet MS"/>
              </a:rPr>
              <a:t>n</a:t>
            </a:r>
            <a:r>
              <a:rPr dirty="0" sz="2600" spc="40">
                <a:latin typeface="Trebuchet MS"/>
                <a:cs typeface="Trebuchet MS"/>
              </a:rPr>
              <a:t>s</a:t>
            </a:r>
            <a:r>
              <a:rPr dirty="0" sz="2600" spc="-70">
                <a:latin typeface="Trebuchet MS"/>
                <a:cs typeface="Trebuchet MS"/>
              </a:rPr>
              <a:t>e  e</a:t>
            </a:r>
            <a:r>
              <a:rPr dirty="0" sz="2600" spc="-5">
                <a:latin typeface="Trebuchet MS"/>
                <a:cs typeface="Trebuchet MS"/>
              </a:rPr>
              <a:t>v</a:t>
            </a:r>
            <a:r>
              <a:rPr dirty="0" sz="2600" spc="-55">
                <a:latin typeface="Trebuchet MS"/>
                <a:cs typeface="Trebuchet MS"/>
              </a:rPr>
              <a:t>a</a:t>
            </a:r>
            <a:r>
              <a:rPr dirty="0" sz="2600" spc="-180">
                <a:latin typeface="Trebuchet MS"/>
                <a:cs typeface="Trebuchet MS"/>
              </a:rPr>
              <a:t>l</a:t>
            </a:r>
            <a:r>
              <a:rPr dirty="0" sz="2600" spc="-40">
                <a:latin typeface="Trebuchet MS"/>
                <a:cs typeface="Trebuchet MS"/>
              </a:rPr>
              <a:t>u</a:t>
            </a:r>
            <a:r>
              <a:rPr dirty="0" sz="2600" spc="-55">
                <a:latin typeface="Trebuchet MS"/>
                <a:cs typeface="Trebuchet MS"/>
              </a:rPr>
              <a:t>a</a:t>
            </a:r>
            <a:r>
              <a:rPr dirty="0" sz="2600" spc="-80">
                <a:latin typeface="Trebuchet MS"/>
                <a:cs typeface="Trebuchet MS"/>
              </a:rPr>
              <a:t>t</a:t>
            </a:r>
            <a:r>
              <a:rPr dirty="0" sz="2600" spc="-155">
                <a:latin typeface="Trebuchet MS"/>
                <a:cs typeface="Trebuchet MS"/>
              </a:rPr>
              <a:t>i</a:t>
            </a:r>
            <a:r>
              <a:rPr dirty="0" sz="2600" spc="110">
                <a:latin typeface="Trebuchet MS"/>
                <a:cs typeface="Trebuchet MS"/>
              </a:rPr>
              <a:t>o</a:t>
            </a:r>
            <a:r>
              <a:rPr dirty="0" sz="2600" spc="15">
                <a:latin typeface="Trebuchet MS"/>
                <a:cs typeface="Trebuchet MS"/>
              </a:rPr>
              <a:t>n</a:t>
            </a:r>
            <a:r>
              <a:rPr dirty="0" sz="2600" spc="40">
                <a:latin typeface="Trebuchet MS"/>
                <a:cs typeface="Trebuchet MS"/>
              </a:rPr>
              <a:t>s</a:t>
            </a:r>
            <a:r>
              <a:rPr dirty="0" sz="2600" spc="-185">
                <a:latin typeface="Trebuchet MS"/>
                <a:cs typeface="Trebuchet MS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-18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-7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600" spc="1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18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60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1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2600" spc="-105">
                <a:solidFill>
                  <a:srgbClr val="FFFFFF"/>
                </a:solidFill>
                <a:latin typeface="Trebuchet MS"/>
                <a:cs typeface="Trebuchet MS"/>
              </a:rPr>
              <a:t>adaptive, </a:t>
            </a:r>
            <a:r>
              <a:rPr dirty="0" sz="2600" spc="-25">
                <a:solidFill>
                  <a:srgbClr val="FFFFFF"/>
                </a:solidFill>
                <a:latin typeface="Trebuchet MS"/>
                <a:cs typeface="Trebuchet MS"/>
              </a:rPr>
              <a:t>organizations </a:t>
            </a:r>
            <a:r>
              <a:rPr dirty="0" sz="2600" spc="-6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strengthen 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dirty="0" sz="2600" spc="-60">
                <a:solidFill>
                  <a:srgbClr val="FFFFFF"/>
                </a:solidFill>
                <a:latin typeface="Trebuchet MS"/>
                <a:cs typeface="Trebuchet MS"/>
              </a:rPr>
              <a:t>disaster </a:t>
            </a:r>
            <a:r>
              <a:rPr dirty="0" sz="2600" spc="-70">
                <a:solidFill>
                  <a:srgbClr val="FFFFFF"/>
                </a:solidFill>
                <a:latin typeface="Trebuchet MS"/>
                <a:cs typeface="Trebuchet MS"/>
              </a:rPr>
              <a:t>recovery </a:t>
            </a:r>
            <a:r>
              <a:rPr dirty="0" sz="2600" spc="-114">
                <a:solidFill>
                  <a:srgbClr val="FFFFFF"/>
                </a:solidFill>
                <a:latin typeface="Trebuchet MS"/>
                <a:cs typeface="Trebuchet MS"/>
              </a:rPr>
              <a:t>capabilities. </a:t>
            </a:r>
            <a:r>
              <a:rPr dirty="0" sz="2600" spc="-45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2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18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600" spc="1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3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600" spc="-1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9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-7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5">
                <a:solidFill>
                  <a:srgbClr val="FFFFFF"/>
                </a:solidFill>
                <a:latin typeface="Trebuchet MS"/>
                <a:cs typeface="Trebuchet MS"/>
              </a:rPr>
              <a:t>m  m</a:t>
            </a:r>
            <a:r>
              <a:rPr dirty="0" sz="2600" spc="1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1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8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6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600" spc="-3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600" spc="1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-11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2600" spc="-3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60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1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-14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-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600" spc="-1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60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60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6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6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6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600" spc="-3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908704" y="3250713"/>
            <a:ext cx="4048125" cy="1490980"/>
            <a:chOff x="13908704" y="3250713"/>
            <a:chExt cx="4048125" cy="1490980"/>
          </a:xfrm>
        </p:grpSpPr>
        <p:sp>
          <p:nvSpPr>
            <p:cNvPr id="18" name="object 18"/>
            <p:cNvSpPr/>
            <p:nvPr/>
          </p:nvSpPr>
          <p:spPr>
            <a:xfrm>
              <a:off x="17437868" y="4469620"/>
              <a:ext cx="491490" cy="271780"/>
            </a:xfrm>
            <a:custGeom>
              <a:avLst/>
              <a:gdLst/>
              <a:ahLst/>
              <a:cxnLst/>
              <a:rect l="l" t="t" r="r" b="b"/>
              <a:pathLst>
                <a:path w="491490" h="271779">
                  <a:moveTo>
                    <a:pt x="93027" y="116469"/>
                  </a:moveTo>
                  <a:lnTo>
                    <a:pt x="35160" y="116469"/>
                  </a:lnTo>
                  <a:lnTo>
                    <a:pt x="36088" y="107167"/>
                  </a:lnTo>
                  <a:lnTo>
                    <a:pt x="37981" y="102497"/>
                  </a:lnTo>
                  <a:lnTo>
                    <a:pt x="46066" y="94412"/>
                  </a:lnTo>
                  <a:lnTo>
                    <a:pt x="50543" y="90750"/>
                  </a:lnTo>
                  <a:lnTo>
                    <a:pt x="55426" y="87494"/>
                  </a:lnTo>
                  <a:lnTo>
                    <a:pt x="60310" y="84184"/>
                  </a:lnTo>
                  <a:lnTo>
                    <a:pt x="65302" y="82529"/>
                  </a:lnTo>
                  <a:lnTo>
                    <a:pt x="70402" y="82529"/>
                  </a:lnTo>
                  <a:lnTo>
                    <a:pt x="75326" y="82580"/>
                  </a:lnTo>
                  <a:lnTo>
                    <a:pt x="81960" y="83058"/>
                  </a:lnTo>
                  <a:lnTo>
                    <a:pt x="90302" y="83964"/>
                  </a:lnTo>
                  <a:lnTo>
                    <a:pt x="100354" y="85297"/>
                  </a:lnTo>
                  <a:lnTo>
                    <a:pt x="93027" y="116469"/>
                  </a:lnTo>
                  <a:close/>
                </a:path>
                <a:path w="491490" h="271779">
                  <a:moveTo>
                    <a:pt x="42811" y="267367"/>
                  </a:moveTo>
                  <a:lnTo>
                    <a:pt x="2278" y="267367"/>
                  </a:lnTo>
                  <a:lnTo>
                    <a:pt x="2178" y="116469"/>
                  </a:lnTo>
                  <a:lnTo>
                    <a:pt x="2136" y="115111"/>
                  </a:lnTo>
                  <a:lnTo>
                    <a:pt x="1709" y="108595"/>
                  </a:lnTo>
                  <a:lnTo>
                    <a:pt x="996" y="100176"/>
                  </a:lnTo>
                  <a:lnTo>
                    <a:pt x="0" y="89854"/>
                  </a:lnTo>
                  <a:lnTo>
                    <a:pt x="38334" y="84645"/>
                  </a:lnTo>
                  <a:lnTo>
                    <a:pt x="36088" y="107167"/>
                  </a:lnTo>
                  <a:lnTo>
                    <a:pt x="35594" y="108384"/>
                  </a:lnTo>
                  <a:lnTo>
                    <a:pt x="34835" y="116144"/>
                  </a:lnTo>
                  <a:lnTo>
                    <a:pt x="35160" y="116469"/>
                  </a:lnTo>
                  <a:lnTo>
                    <a:pt x="93027" y="116469"/>
                  </a:lnTo>
                  <a:lnTo>
                    <a:pt x="91764" y="121841"/>
                  </a:lnTo>
                  <a:lnTo>
                    <a:pt x="73251" y="121841"/>
                  </a:lnTo>
                  <a:lnTo>
                    <a:pt x="70809" y="122004"/>
                  </a:lnTo>
                  <a:lnTo>
                    <a:pt x="68530" y="122004"/>
                  </a:lnTo>
                  <a:lnTo>
                    <a:pt x="65682" y="123442"/>
                  </a:lnTo>
                  <a:lnTo>
                    <a:pt x="58899" y="129139"/>
                  </a:lnTo>
                  <a:lnTo>
                    <a:pt x="55806" y="132395"/>
                  </a:lnTo>
                  <a:lnTo>
                    <a:pt x="52985" y="136084"/>
                  </a:lnTo>
                  <a:lnTo>
                    <a:pt x="49132" y="140751"/>
                  </a:lnTo>
                  <a:lnTo>
                    <a:pt x="45741" y="145525"/>
                  </a:lnTo>
                  <a:lnTo>
                    <a:pt x="42811" y="150409"/>
                  </a:lnTo>
                  <a:lnTo>
                    <a:pt x="42811" y="267367"/>
                  </a:lnTo>
                  <a:close/>
                </a:path>
                <a:path w="491490" h="271779">
                  <a:moveTo>
                    <a:pt x="35160" y="116469"/>
                  </a:moveTo>
                  <a:lnTo>
                    <a:pt x="34835" y="116144"/>
                  </a:lnTo>
                  <a:lnTo>
                    <a:pt x="35594" y="108384"/>
                  </a:lnTo>
                  <a:lnTo>
                    <a:pt x="36088" y="107167"/>
                  </a:lnTo>
                  <a:lnTo>
                    <a:pt x="35160" y="116469"/>
                  </a:lnTo>
                  <a:close/>
                </a:path>
                <a:path w="491490" h="271779">
                  <a:moveTo>
                    <a:pt x="91075" y="124771"/>
                  </a:moveTo>
                  <a:lnTo>
                    <a:pt x="80006" y="122763"/>
                  </a:lnTo>
                  <a:lnTo>
                    <a:pt x="73251" y="121841"/>
                  </a:lnTo>
                  <a:lnTo>
                    <a:pt x="91764" y="121841"/>
                  </a:lnTo>
                  <a:lnTo>
                    <a:pt x="91075" y="124771"/>
                  </a:lnTo>
                  <a:close/>
                </a:path>
                <a:path w="491490" h="271779">
                  <a:moveTo>
                    <a:pt x="154833" y="267367"/>
                  </a:moveTo>
                  <a:lnTo>
                    <a:pt x="114301" y="267367"/>
                  </a:lnTo>
                  <a:lnTo>
                    <a:pt x="114301" y="86273"/>
                  </a:lnTo>
                  <a:lnTo>
                    <a:pt x="154833" y="81715"/>
                  </a:lnTo>
                  <a:lnTo>
                    <a:pt x="154833" y="267367"/>
                  </a:lnTo>
                  <a:close/>
                </a:path>
                <a:path w="491490" h="271779">
                  <a:moveTo>
                    <a:pt x="142055" y="69670"/>
                  </a:moveTo>
                  <a:lnTo>
                    <a:pt x="127893" y="69670"/>
                  </a:lnTo>
                  <a:lnTo>
                    <a:pt x="121979" y="67282"/>
                  </a:lnTo>
                  <a:lnTo>
                    <a:pt x="117149" y="62507"/>
                  </a:lnTo>
                  <a:lnTo>
                    <a:pt x="112375" y="57678"/>
                  </a:lnTo>
                  <a:lnTo>
                    <a:pt x="110031" y="51872"/>
                  </a:lnTo>
                  <a:lnTo>
                    <a:pt x="110031" y="37656"/>
                  </a:lnTo>
                  <a:lnTo>
                    <a:pt x="112375" y="31877"/>
                  </a:lnTo>
                  <a:lnTo>
                    <a:pt x="121979" y="22273"/>
                  </a:lnTo>
                  <a:lnTo>
                    <a:pt x="127893" y="19859"/>
                  </a:lnTo>
                  <a:lnTo>
                    <a:pt x="142055" y="19859"/>
                  </a:lnTo>
                  <a:lnTo>
                    <a:pt x="148159" y="22246"/>
                  </a:lnTo>
                  <a:lnTo>
                    <a:pt x="153205" y="27021"/>
                  </a:lnTo>
                  <a:lnTo>
                    <a:pt x="158251" y="31742"/>
                  </a:lnTo>
                  <a:lnTo>
                    <a:pt x="160775" y="37656"/>
                  </a:lnTo>
                  <a:lnTo>
                    <a:pt x="160775" y="51872"/>
                  </a:lnTo>
                  <a:lnTo>
                    <a:pt x="158251" y="57814"/>
                  </a:lnTo>
                  <a:lnTo>
                    <a:pt x="153205" y="62589"/>
                  </a:lnTo>
                  <a:lnTo>
                    <a:pt x="148159" y="67309"/>
                  </a:lnTo>
                  <a:lnTo>
                    <a:pt x="142055" y="69670"/>
                  </a:lnTo>
                  <a:close/>
                </a:path>
                <a:path w="491490" h="271779">
                  <a:moveTo>
                    <a:pt x="302874" y="234567"/>
                  </a:moveTo>
                  <a:lnTo>
                    <a:pt x="241691" y="234567"/>
                  </a:lnTo>
                  <a:lnTo>
                    <a:pt x="245082" y="234187"/>
                  </a:lnTo>
                  <a:lnTo>
                    <a:pt x="251756" y="232667"/>
                  </a:lnTo>
                  <a:lnTo>
                    <a:pt x="254664" y="231631"/>
                  </a:lnTo>
                  <a:lnTo>
                    <a:pt x="259326" y="229113"/>
                  </a:lnTo>
                  <a:lnTo>
                    <a:pt x="261089" y="227648"/>
                  </a:lnTo>
                  <a:lnTo>
                    <a:pt x="262228" y="226021"/>
                  </a:lnTo>
                  <a:lnTo>
                    <a:pt x="263422" y="224393"/>
                  </a:lnTo>
                  <a:lnTo>
                    <a:pt x="264019" y="222711"/>
                  </a:lnTo>
                  <a:lnTo>
                    <a:pt x="264019" y="220974"/>
                  </a:lnTo>
                  <a:lnTo>
                    <a:pt x="263802" y="216525"/>
                  </a:lnTo>
                  <a:lnTo>
                    <a:pt x="262119" y="212591"/>
                  </a:lnTo>
                  <a:lnTo>
                    <a:pt x="258973" y="209173"/>
                  </a:lnTo>
                  <a:lnTo>
                    <a:pt x="255826" y="205700"/>
                  </a:lnTo>
                  <a:lnTo>
                    <a:pt x="251268" y="202363"/>
                  </a:lnTo>
                  <a:lnTo>
                    <a:pt x="239330" y="195906"/>
                  </a:lnTo>
                  <a:lnTo>
                    <a:pt x="232656" y="192515"/>
                  </a:lnTo>
                  <a:lnTo>
                    <a:pt x="217952" y="185461"/>
                  </a:lnTo>
                  <a:lnTo>
                    <a:pt x="210871" y="181256"/>
                  </a:lnTo>
                  <a:lnTo>
                    <a:pt x="183366" y="152362"/>
                  </a:lnTo>
                  <a:lnTo>
                    <a:pt x="179291" y="123089"/>
                  </a:lnTo>
                  <a:lnTo>
                    <a:pt x="181326" y="115954"/>
                  </a:lnTo>
                  <a:lnTo>
                    <a:pt x="213638" y="87684"/>
                  </a:lnTo>
                  <a:lnTo>
                    <a:pt x="234990" y="82529"/>
                  </a:lnTo>
                  <a:lnTo>
                    <a:pt x="248609" y="82529"/>
                  </a:lnTo>
                  <a:lnTo>
                    <a:pt x="288690" y="88776"/>
                  </a:lnTo>
                  <a:lnTo>
                    <a:pt x="299261" y="91401"/>
                  </a:lnTo>
                  <a:lnTo>
                    <a:pt x="293710" y="119643"/>
                  </a:lnTo>
                  <a:lnTo>
                    <a:pt x="235641" y="119643"/>
                  </a:lnTo>
                  <a:lnTo>
                    <a:pt x="230676" y="120973"/>
                  </a:lnTo>
                  <a:lnTo>
                    <a:pt x="223296" y="126290"/>
                  </a:lnTo>
                  <a:lnTo>
                    <a:pt x="221452" y="129383"/>
                  </a:lnTo>
                  <a:lnTo>
                    <a:pt x="221560" y="136166"/>
                  </a:lnTo>
                  <a:lnTo>
                    <a:pt x="267410" y="164381"/>
                  </a:lnTo>
                  <a:lnTo>
                    <a:pt x="274518" y="168586"/>
                  </a:lnTo>
                  <a:lnTo>
                    <a:pt x="301550" y="196913"/>
                  </a:lnTo>
                  <a:lnTo>
                    <a:pt x="305854" y="217149"/>
                  </a:lnTo>
                  <a:lnTo>
                    <a:pt x="305257" y="224393"/>
                  </a:lnTo>
                  <a:lnTo>
                    <a:pt x="305149" y="225207"/>
                  </a:lnTo>
                  <a:lnTo>
                    <a:pt x="303798" y="231901"/>
                  </a:lnTo>
                  <a:lnTo>
                    <a:pt x="302874" y="234567"/>
                  </a:lnTo>
                  <a:close/>
                </a:path>
                <a:path w="491490" h="271779">
                  <a:moveTo>
                    <a:pt x="291854" y="129085"/>
                  </a:moveTo>
                  <a:lnTo>
                    <a:pt x="253845" y="120132"/>
                  </a:lnTo>
                  <a:lnTo>
                    <a:pt x="247578" y="119643"/>
                  </a:lnTo>
                  <a:lnTo>
                    <a:pt x="293710" y="119643"/>
                  </a:lnTo>
                  <a:lnTo>
                    <a:pt x="291854" y="129085"/>
                  </a:lnTo>
                  <a:close/>
                </a:path>
                <a:path w="491490" h="271779">
                  <a:moveTo>
                    <a:pt x="244621" y="271681"/>
                  </a:moveTo>
                  <a:lnTo>
                    <a:pt x="237893" y="271681"/>
                  </a:lnTo>
                  <a:lnTo>
                    <a:pt x="231676" y="271594"/>
                  </a:lnTo>
                  <a:lnTo>
                    <a:pt x="187664" y="265429"/>
                  </a:lnTo>
                  <a:lnTo>
                    <a:pt x="177501" y="262565"/>
                  </a:lnTo>
                  <a:lnTo>
                    <a:pt x="185233" y="225207"/>
                  </a:lnTo>
                  <a:lnTo>
                    <a:pt x="195483" y="227847"/>
                  </a:lnTo>
                  <a:lnTo>
                    <a:pt x="204502" y="229988"/>
                  </a:lnTo>
                  <a:lnTo>
                    <a:pt x="212290" y="231631"/>
                  </a:lnTo>
                  <a:lnTo>
                    <a:pt x="218847" y="232776"/>
                  </a:lnTo>
                  <a:lnTo>
                    <a:pt x="226769" y="233970"/>
                  </a:lnTo>
                  <a:lnTo>
                    <a:pt x="233226" y="234567"/>
                  </a:lnTo>
                  <a:lnTo>
                    <a:pt x="302874" y="234567"/>
                  </a:lnTo>
                  <a:lnTo>
                    <a:pt x="301596" y="238255"/>
                  </a:lnTo>
                  <a:lnTo>
                    <a:pt x="267247" y="267747"/>
                  </a:lnTo>
                  <a:lnTo>
                    <a:pt x="251760" y="270902"/>
                  </a:lnTo>
                  <a:lnTo>
                    <a:pt x="244621" y="271681"/>
                  </a:lnTo>
                  <a:close/>
                </a:path>
                <a:path w="491490" h="271779">
                  <a:moveTo>
                    <a:pt x="368527" y="267367"/>
                  </a:moveTo>
                  <a:lnTo>
                    <a:pt x="327995" y="267367"/>
                  </a:lnTo>
                  <a:lnTo>
                    <a:pt x="327995" y="4557"/>
                  </a:lnTo>
                  <a:lnTo>
                    <a:pt x="368527" y="0"/>
                  </a:lnTo>
                  <a:lnTo>
                    <a:pt x="368527" y="142840"/>
                  </a:lnTo>
                  <a:lnTo>
                    <a:pt x="425953" y="142840"/>
                  </a:lnTo>
                  <a:lnTo>
                    <a:pt x="409222" y="157490"/>
                  </a:lnTo>
                  <a:lnTo>
                    <a:pt x="428189" y="183698"/>
                  </a:lnTo>
                  <a:lnTo>
                    <a:pt x="379026" y="183698"/>
                  </a:lnTo>
                  <a:lnTo>
                    <a:pt x="368527" y="192895"/>
                  </a:lnTo>
                  <a:lnTo>
                    <a:pt x="368527" y="267367"/>
                  </a:lnTo>
                  <a:close/>
                </a:path>
                <a:path w="491490" h="271779">
                  <a:moveTo>
                    <a:pt x="425953" y="142840"/>
                  </a:moveTo>
                  <a:lnTo>
                    <a:pt x="368527" y="142840"/>
                  </a:lnTo>
                  <a:lnTo>
                    <a:pt x="433314" y="85866"/>
                  </a:lnTo>
                  <a:lnTo>
                    <a:pt x="491020" y="85866"/>
                  </a:lnTo>
                  <a:lnTo>
                    <a:pt x="425953" y="142840"/>
                  </a:lnTo>
                  <a:close/>
                </a:path>
                <a:path w="491490" h="271779">
                  <a:moveTo>
                    <a:pt x="488741" y="267367"/>
                  </a:moveTo>
                  <a:lnTo>
                    <a:pt x="438034" y="267367"/>
                  </a:lnTo>
                  <a:lnTo>
                    <a:pt x="379026" y="183698"/>
                  </a:lnTo>
                  <a:lnTo>
                    <a:pt x="428189" y="183698"/>
                  </a:lnTo>
                  <a:lnTo>
                    <a:pt x="488741" y="2673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908704" y="3250713"/>
              <a:ext cx="4048125" cy="95250"/>
            </a:xfrm>
            <a:custGeom>
              <a:avLst/>
              <a:gdLst/>
              <a:ahLst/>
              <a:cxnLst/>
              <a:rect l="l" t="t" r="r" b="b"/>
              <a:pathLst>
                <a:path w="4048125" h="95250">
                  <a:moveTo>
                    <a:pt x="4048124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4048124" y="0"/>
                  </a:lnTo>
                  <a:lnTo>
                    <a:pt x="4048124" y="952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40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40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1"/>
                </a:moveTo>
                <a:lnTo>
                  <a:pt x="0" y="0"/>
                </a:lnTo>
                <a:lnTo>
                  <a:pt x="4334644" y="0"/>
                </a:lnTo>
                <a:lnTo>
                  <a:pt x="2167322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99900"/>
              </a:lnSpc>
              <a:spcBef>
                <a:spcPts val="100"/>
              </a:spcBef>
            </a:pPr>
            <a:r>
              <a:rPr dirty="0" spc="-30"/>
              <a:t>In </a:t>
            </a:r>
            <a:r>
              <a:rPr dirty="0" spc="-95"/>
              <a:t>conclusion, </a:t>
            </a:r>
            <a:r>
              <a:rPr dirty="0" spc="-45"/>
              <a:t>ensuring </a:t>
            </a:r>
            <a:r>
              <a:rPr dirty="0" spc="-40"/>
              <a:t>business </a:t>
            </a:r>
            <a:r>
              <a:rPr dirty="0" spc="-125"/>
              <a:t>resilience </a:t>
            </a:r>
            <a:r>
              <a:rPr dirty="0" spc="-20"/>
              <a:t>through </a:t>
            </a:r>
            <a:r>
              <a:rPr dirty="0" spc="-70"/>
              <a:t>a </a:t>
            </a:r>
            <a:r>
              <a:rPr dirty="0" spc="-65"/>
              <a:t> comprehensive approach </a:t>
            </a:r>
            <a:r>
              <a:rPr dirty="0" spc="-5"/>
              <a:t>to </a:t>
            </a:r>
            <a:r>
              <a:rPr dirty="0" spc="-75"/>
              <a:t>disaster </a:t>
            </a:r>
            <a:r>
              <a:rPr dirty="0" spc="-85"/>
              <a:t>recovery </a:t>
            </a:r>
            <a:r>
              <a:rPr dirty="0" spc="-70"/>
              <a:t>is </a:t>
            </a:r>
            <a:r>
              <a:rPr dirty="0" spc="-145"/>
              <a:t>crucial </a:t>
            </a:r>
            <a:r>
              <a:rPr dirty="0" spc="-90"/>
              <a:t>in </a:t>
            </a:r>
            <a:r>
              <a:rPr dirty="0"/>
              <a:t>today's </a:t>
            </a:r>
            <a:r>
              <a:rPr dirty="0" spc="5"/>
              <a:t> </a:t>
            </a:r>
            <a:r>
              <a:rPr dirty="0" spc="-105"/>
              <a:t>unpredictable </a:t>
            </a:r>
            <a:r>
              <a:rPr dirty="0" spc="-40"/>
              <a:t>business </a:t>
            </a:r>
            <a:r>
              <a:rPr dirty="0" spc="-114"/>
              <a:t>landscape. </a:t>
            </a:r>
            <a:r>
              <a:rPr dirty="0"/>
              <a:t>By </a:t>
            </a:r>
            <a:r>
              <a:rPr dirty="0" spc="-50"/>
              <a:t>understanding </a:t>
            </a:r>
            <a:r>
              <a:rPr dirty="0" spc="-80"/>
              <a:t>potential </a:t>
            </a:r>
            <a:r>
              <a:rPr dirty="0" spc="-75"/>
              <a:t> </a:t>
            </a:r>
            <a:r>
              <a:rPr dirty="0" spc="-105"/>
              <a:t>disasters,</a:t>
            </a:r>
            <a:r>
              <a:rPr dirty="0" spc="-200"/>
              <a:t> </a:t>
            </a:r>
            <a:r>
              <a:rPr dirty="0" spc="-80"/>
              <a:t>building</a:t>
            </a:r>
            <a:r>
              <a:rPr dirty="0" spc="-200"/>
              <a:t> </a:t>
            </a:r>
            <a:r>
              <a:rPr dirty="0" spc="-70"/>
              <a:t>a</a:t>
            </a:r>
            <a:r>
              <a:rPr dirty="0" spc="-200"/>
              <a:t> </a:t>
            </a:r>
            <a:r>
              <a:rPr dirty="0" spc="-114"/>
              <a:t>resilient</a:t>
            </a:r>
            <a:r>
              <a:rPr dirty="0" spc="-200"/>
              <a:t> </a:t>
            </a:r>
            <a:r>
              <a:rPr dirty="0" spc="-125"/>
              <a:t>infrastructure,</a:t>
            </a:r>
            <a:r>
              <a:rPr dirty="0" spc="-200"/>
              <a:t> </a:t>
            </a:r>
            <a:r>
              <a:rPr dirty="0" spc="-90"/>
              <a:t>creating</a:t>
            </a:r>
            <a:r>
              <a:rPr dirty="0" spc="-200"/>
              <a:t> </a:t>
            </a:r>
            <a:r>
              <a:rPr dirty="0" spc="-70"/>
              <a:t>a</a:t>
            </a:r>
            <a:r>
              <a:rPr dirty="0" spc="-200"/>
              <a:t> </a:t>
            </a:r>
            <a:r>
              <a:rPr dirty="0" spc="-65"/>
              <a:t>well-deﬁned </a:t>
            </a:r>
            <a:r>
              <a:rPr dirty="0" spc="-844"/>
              <a:t> </a:t>
            </a:r>
            <a:r>
              <a:rPr dirty="0" spc="-50"/>
              <a:t>p</a:t>
            </a:r>
            <a:r>
              <a:rPr dirty="0" spc="-204"/>
              <a:t>l</a:t>
            </a:r>
            <a:r>
              <a:rPr dirty="0" spc="-70"/>
              <a:t>a</a:t>
            </a:r>
            <a:r>
              <a:rPr dirty="0"/>
              <a:t>n</a:t>
            </a:r>
            <a:r>
              <a:rPr dirty="0" spc="-450"/>
              <a:t>,</a:t>
            </a:r>
            <a:r>
              <a:rPr dirty="0" spc="-210"/>
              <a:t> </a:t>
            </a:r>
            <a:r>
              <a:rPr dirty="0" spc="-95"/>
              <a:t>t</a:t>
            </a:r>
            <a:r>
              <a:rPr dirty="0" spc="-170"/>
              <a:t>r</a:t>
            </a:r>
            <a:r>
              <a:rPr dirty="0" spc="-70"/>
              <a:t>a</a:t>
            </a:r>
            <a:r>
              <a:rPr dirty="0" spc="-175"/>
              <a:t>i</a:t>
            </a:r>
            <a:r>
              <a:rPr dirty="0"/>
              <a:t>n</a:t>
            </a:r>
            <a:r>
              <a:rPr dirty="0" spc="-175"/>
              <a:t>i</a:t>
            </a:r>
            <a:r>
              <a:rPr dirty="0"/>
              <a:t>n</a:t>
            </a:r>
            <a:r>
              <a:rPr dirty="0" spc="100"/>
              <a:t>g</a:t>
            </a:r>
            <a:r>
              <a:rPr dirty="0" spc="-210"/>
              <a:t> </a:t>
            </a:r>
            <a:r>
              <a:rPr dirty="0" spc="-114"/>
              <a:t>e</a:t>
            </a:r>
            <a:r>
              <a:rPr dirty="0" spc="-10"/>
              <a:t>m</a:t>
            </a:r>
            <a:r>
              <a:rPr dirty="0" spc="-50"/>
              <a:t>p</a:t>
            </a:r>
            <a:r>
              <a:rPr dirty="0" spc="-204"/>
              <a:t>l</a:t>
            </a:r>
            <a:r>
              <a:rPr dirty="0" spc="90"/>
              <a:t>o</a:t>
            </a:r>
            <a:r>
              <a:rPr dirty="0" spc="-5"/>
              <a:t>y</a:t>
            </a:r>
            <a:r>
              <a:rPr dirty="0" spc="-114"/>
              <a:t>ee</a:t>
            </a:r>
            <a:r>
              <a:rPr dirty="0" spc="30"/>
              <a:t>s</a:t>
            </a:r>
            <a:r>
              <a:rPr dirty="0" spc="-450"/>
              <a:t>,</a:t>
            </a:r>
            <a:r>
              <a:rPr dirty="0" spc="-210"/>
              <a:t> </a:t>
            </a:r>
            <a:r>
              <a:rPr dirty="0" spc="-70"/>
              <a:t>a</a:t>
            </a:r>
            <a:r>
              <a:rPr dirty="0"/>
              <a:t>n</a:t>
            </a:r>
            <a:r>
              <a:rPr dirty="0" spc="-55"/>
              <a:t>d</a:t>
            </a:r>
            <a:r>
              <a:rPr dirty="0" spc="-210"/>
              <a:t> </a:t>
            </a:r>
            <a:r>
              <a:rPr dirty="0" spc="-204"/>
              <a:t>c</a:t>
            </a:r>
            <a:r>
              <a:rPr dirty="0" spc="105"/>
              <a:t>o</a:t>
            </a:r>
            <a:r>
              <a:rPr dirty="0"/>
              <a:t>n</a:t>
            </a:r>
            <a:r>
              <a:rPr dirty="0" spc="-95"/>
              <a:t>t</a:t>
            </a:r>
            <a:r>
              <a:rPr dirty="0" spc="-175"/>
              <a:t>i</a:t>
            </a:r>
            <a:r>
              <a:rPr dirty="0"/>
              <a:t>n</a:t>
            </a:r>
            <a:r>
              <a:rPr dirty="0" spc="-60"/>
              <a:t>u</a:t>
            </a:r>
            <a:r>
              <a:rPr dirty="0" spc="105"/>
              <a:t>o</a:t>
            </a:r>
            <a:r>
              <a:rPr dirty="0" spc="-60"/>
              <a:t>u</a:t>
            </a:r>
            <a:r>
              <a:rPr dirty="0" spc="30"/>
              <a:t>s</a:t>
            </a:r>
            <a:r>
              <a:rPr dirty="0" spc="-204"/>
              <a:t>l</a:t>
            </a:r>
            <a:r>
              <a:rPr dirty="0" spc="10"/>
              <a:t>y</a:t>
            </a:r>
            <a:r>
              <a:rPr dirty="0" spc="-210"/>
              <a:t> </a:t>
            </a:r>
            <a:r>
              <a:rPr dirty="0" spc="-10"/>
              <a:t>m</a:t>
            </a:r>
            <a:r>
              <a:rPr dirty="0" spc="105"/>
              <a:t>o</a:t>
            </a:r>
            <a:r>
              <a:rPr dirty="0"/>
              <a:t>n</a:t>
            </a:r>
            <a:r>
              <a:rPr dirty="0" spc="-175"/>
              <a:t>i</a:t>
            </a:r>
            <a:r>
              <a:rPr dirty="0" spc="-110"/>
              <a:t>t</a:t>
            </a:r>
            <a:r>
              <a:rPr dirty="0" spc="105"/>
              <a:t>o</a:t>
            </a:r>
            <a:r>
              <a:rPr dirty="0" spc="-150"/>
              <a:t>r</a:t>
            </a:r>
            <a:r>
              <a:rPr dirty="0" spc="-175"/>
              <a:t>i</a:t>
            </a:r>
            <a:r>
              <a:rPr dirty="0"/>
              <a:t>n</a:t>
            </a:r>
            <a:r>
              <a:rPr dirty="0" spc="100"/>
              <a:t>g</a:t>
            </a:r>
            <a:r>
              <a:rPr dirty="0" spc="-210"/>
              <a:t> </a:t>
            </a:r>
            <a:r>
              <a:rPr dirty="0" spc="-70"/>
              <a:t>a</a:t>
            </a:r>
            <a:r>
              <a:rPr dirty="0"/>
              <a:t>n</a:t>
            </a:r>
            <a:r>
              <a:rPr dirty="0" spc="-40"/>
              <a:t>d  </a:t>
            </a:r>
            <a:r>
              <a:rPr dirty="0" spc="-85"/>
              <a:t>improving, </a:t>
            </a:r>
            <a:r>
              <a:rPr dirty="0" spc="-40"/>
              <a:t>organizations </a:t>
            </a:r>
            <a:r>
              <a:rPr dirty="0" spc="-85"/>
              <a:t>can </a:t>
            </a:r>
            <a:r>
              <a:rPr dirty="0" spc="-90"/>
              <a:t>minimize </a:t>
            </a:r>
            <a:r>
              <a:rPr dirty="0" spc="-70"/>
              <a:t>the </a:t>
            </a:r>
            <a:r>
              <a:rPr dirty="0" spc="-95"/>
              <a:t>impact </a:t>
            </a:r>
            <a:r>
              <a:rPr dirty="0"/>
              <a:t>of </a:t>
            </a:r>
            <a:r>
              <a:rPr dirty="0" spc="-55"/>
              <a:t>disruptions </a:t>
            </a:r>
            <a:r>
              <a:rPr dirty="0" spc="-50"/>
              <a:t> </a:t>
            </a:r>
            <a:r>
              <a:rPr dirty="0" spc="-40"/>
              <a:t>and </a:t>
            </a:r>
            <a:r>
              <a:rPr dirty="0" spc="-75"/>
              <a:t>maintain </a:t>
            </a:r>
            <a:r>
              <a:rPr dirty="0" spc="-80"/>
              <a:t>operations. </a:t>
            </a:r>
            <a:r>
              <a:rPr dirty="0" spc="-20"/>
              <a:t>Let's </a:t>
            </a:r>
            <a:r>
              <a:rPr dirty="0" spc="-85"/>
              <a:t>strive </a:t>
            </a:r>
            <a:r>
              <a:rPr dirty="0" spc="-55"/>
              <a:t>for </a:t>
            </a:r>
            <a:r>
              <a:rPr dirty="0" spc="-40"/>
              <a:t>business </a:t>
            </a:r>
            <a:r>
              <a:rPr dirty="0" spc="-125"/>
              <a:t>resilience </a:t>
            </a:r>
            <a:r>
              <a:rPr dirty="0" spc="-120"/>
              <a:t> </a:t>
            </a:r>
            <a:r>
              <a:rPr dirty="0" spc="-80"/>
              <a:t>together!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80089" y="2246606"/>
            <a:ext cx="3239770" cy="814069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150" spc="-50">
                <a:latin typeface="SimSun"/>
                <a:cs typeface="SimSun"/>
              </a:rPr>
              <a:t>Conclusion</a:t>
            </a:r>
            <a:endParaRPr sz="515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2023-11-05T12:11:06Z</dcterms:created>
  <dcterms:modified xsi:type="dcterms:W3CDTF">2023-11-05T12:11:06Z</dcterms:modified>
</cp:coreProperties>
</file>